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72" r:id="rId3"/>
    <p:sldMasterId id="2147483680" r:id="rId4"/>
    <p:sldMasterId id="2147483693" r:id="rId5"/>
  </p:sldMasterIdLst>
  <p:notesMasterIdLst>
    <p:notesMasterId r:id="rId45"/>
  </p:notesMasterIdLst>
  <p:sldIdLst>
    <p:sldId id="256" r:id="rId6"/>
    <p:sldId id="283" r:id="rId7"/>
    <p:sldId id="257" r:id="rId8"/>
    <p:sldId id="282" r:id="rId9"/>
    <p:sldId id="258" r:id="rId10"/>
    <p:sldId id="259" r:id="rId11"/>
    <p:sldId id="260" r:id="rId12"/>
    <p:sldId id="261" r:id="rId13"/>
    <p:sldId id="262" r:id="rId14"/>
    <p:sldId id="263" r:id="rId15"/>
    <p:sldId id="264" r:id="rId16"/>
    <p:sldId id="265" r:id="rId17"/>
    <p:sldId id="266" r:id="rId18"/>
    <p:sldId id="300" r:id="rId19"/>
    <p:sldId id="301" r:id="rId20"/>
    <p:sldId id="302" r:id="rId21"/>
    <p:sldId id="303" r:id="rId22"/>
    <p:sldId id="304" r:id="rId23"/>
    <p:sldId id="305" r:id="rId24"/>
    <p:sldId id="306" r:id="rId25"/>
    <p:sldId id="299" r:id="rId26"/>
    <p:sldId id="291" r:id="rId27"/>
    <p:sldId id="292" r:id="rId28"/>
    <p:sldId id="293" r:id="rId29"/>
    <p:sldId id="294" r:id="rId30"/>
    <p:sldId id="295" r:id="rId31"/>
    <p:sldId id="296" r:id="rId32"/>
    <p:sldId id="297" r:id="rId33"/>
    <p:sldId id="298" r:id="rId34"/>
    <p:sldId id="274" r:id="rId35"/>
    <p:sldId id="276" r:id="rId36"/>
    <p:sldId id="277" r:id="rId37"/>
    <p:sldId id="278" r:id="rId38"/>
    <p:sldId id="279" r:id="rId39"/>
    <p:sldId id="280" r:id="rId40"/>
    <p:sldId id="285" r:id="rId41"/>
    <p:sldId id="307" r:id="rId42"/>
    <p:sldId id="308" r:id="rId43"/>
    <p:sldId id="30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743"/>
    <a:srgbClr val="C500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543"/>
  </p:normalViewPr>
  <p:slideViewPr>
    <p:cSldViewPr snapToGrid="0" snapToObjects="1">
      <p:cViewPr varScale="1">
        <p:scale>
          <a:sx n="55" d="100"/>
          <a:sy n="55" d="100"/>
        </p:scale>
        <p:origin x="100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oleObject" Target="C:/Users/nbn0284/AppData/Local/Microsoft/Windows/Temporary%20Internet%20Files/Content.Outlook/KEHETEZG/Graphs%20Dublin%20Data_.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northbristol.local\Directorate\SurgeryDir\Staff%20Wellbeing\ACT%20for%20workplace\ACBS%20Dublin%202019\Copy%20of%20Graphs%20Dublin%20Data_.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northbristol.local\Directorate\SurgeryDir\Staff%20Wellbeing\ACT%20for%20workplace\ACBS%20Dublin%202019\Job%20demographics.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1" Type="http://schemas.openxmlformats.org/officeDocument/2006/relationships/oleObject" Target="file:///C:\Users\Thomas\Documents\ArlaResearch\ACT%20Sept%2013\IRP\Excel%20Graphs%20AC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Thomas\Documents\ArlaResearch\ACT%20Sept%2013\IRP\Excel%20Graphs%20ACT.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DHA.NSHEALTH.CA\DEPT\PSYC-QEII\Ad%20Hoc%20Groups\CBCR\Daily%20Tracking%20Data%20Revised.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BRS (Surgeon)</c:v>
                </c:pt>
              </c:strCache>
            </c:strRef>
          </c:tx>
          <c:spPr>
            <a:ln>
              <a:solidFill>
                <a:schemeClr val="accent6">
                  <a:lumMod val="75000"/>
                </a:schemeClr>
              </a:solidFill>
            </a:ln>
          </c:spPr>
          <c:marker>
            <c:symbol val="none"/>
          </c:marker>
          <c:cat>
            <c:strRef>
              <c:f>Sheet1!$A$2:$A$5</c:f>
              <c:strCache>
                <c:ptCount val="4"/>
                <c:pt idx="0">
                  <c:v>Baseline</c:v>
                </c:pt>
                <c:pt idx="1">
                  <c:v>T1</c:v>
                </c:pt>
                <c:pt idx="2">
                  <c:v>T2</c:v>
                </c:pt>
                <c:pt idx="3">
                  <c:v>T3</c:v>
                </c:pt>
              </c:strCache>
            </c:strRef>
          </c:cat>
          <c:val>
            <c:numRef>
              <c:f>Sheet1!$B$2:$B$5</c:f>
              <c:numCache>
                <c:formatCode>General</c:formatCode>
                <c:ptCount val="4"/>
                <c:pt idx="0">
                  <c:v>3.3099999999999992</c:v>
                </c:pt>
                <c:pt idx="1">
                  <c:v>3.64</c:v>
                </c:pt>
                <c:pt idx="2">
                  <c:v>3.75</c:v>
                </c:pt>
                <c:pt idx="3">
                  <c:v>3.98</c:v>
                </c:pt>
              </c:numCache>
            </c:numRef>
          </c:val>
          <c:smooth val="0"/>
          <c:extLst>
            <c:ext xmlns:c16="http://schemas.microsoft.com/office/drawing/2014/chart" uri="{C3380CC4-5D6E-409C-BE32-E72D297353CC}">
              <c16:uniqueId val="{00000000-A001-49A8-BD40-94EA79B41071}"/>
            </c:ext>
          </c:extLst>
        </c:ser>
        <c:ser>
          <c:idx val="1"/>
          <c:order val="1"/>
          <c:tx>
            <c:strRef>
              <c:f>Sheet1!$C$1</c:f>
              <c:strCache>
                <c:ptCount val="1"/>
                <c:pt idx="0">
                  <c:v>BRS (General Population)</c:v>
                </c:pt>
              </c:strCache>
            </c:strRef>
          </c:tx>
          <c:spPr>
            <a:ln>
              <a:solidFill>
                <a:srgbClr val="FF0000"/>
              </a:solidFill>
            </a:ln>
          </c:spPr>
          <c:marker>
            <c:symbol val="none"/>
          </c:marker>
          <c:cat>
            <c:strRef>
              <c:f>Sheet1!$A$2:$A$5</c:f>
              <c:strCache>
                <c:ptCount val="4"/>
                <c:pt idx="0">
                  <c:v>Baseline</c:v>
                </c:pt>
                <c:pt idx="1">
                  <c:v>T1</c:v>
                </c:pt>
                <c:pt idx="2">
                  <c:v>T2</c:v>
                </c:pt>
                <c:pt idx="3">
                  <c:v>T3</c:v>
                </c:pt>
              </c:strCache>
            </c:strRef>
          </c:cat>
          <c:val>
            <c:numRef>
              <c:f>Sheet1!$C$2:$C$5</c:f>
              <c:numCache>
                <c:formatCode>General</c:formatCode>
                <c:ptCount val="4"/>
                <c:pt idx="0">
                  <c:v>3.98</c:v>
                </c:pt>
                <c:pt idx="1">
                  <c:v>3.98</c:v>
                </c:pt>
                <c:pt idx="2">
                  <c:v>3.98</c:v>
                </c:pt>
                <c:pt idx="3">
                  <c:v>3.98</c:v>
                </c:pt>
              </c:numCache>
            </c:numRef>
          </c:val>
          <c:smooth val="0"/>
          <c:extLst>
            <c:ext xmlns:c16="http://schemas.microsoft.com/office/drawing/2014/chart" uri="{C3380CC4-5D6E-409C-BE32-E72D297353CC}">
              <c16:uniqueId val="{00000001-A001-49A8-BD40-94EA79B41071}"/>
            </c:ext>
          </c:extLst>
        </c:ser>
        <c:dLbls>
          <c:showLegendKey val="0"/>
          <c:showVal val="0"/>
          <c:showCatName val="0"/>
          <c:showSerName val="0"/>
          <c:showPercent val="0"/>
          <c:showBubbleSize val="0"/>
        </c:dLbls>
        <c:smooth val="0"/>
        <c:axId val="680018704"/>
        <c:axId val="680023968"/>
      </c:lineChart>
      <c:catAx>
        <c:axId val="680018704"/>
        <c:scaling>
          <c:orientation val="minMax"/>
        </c:scaling>
        <c:delete val="0"/>
        <c:axPos val="b"/>
        <c:numFmt formatCode="General" sourceLinked="0"/>
        <c:majorTickMark val="out"/>
        <c:minorTickMark val="none"/>
        <c:tickLblPos val="nextTo"/>
        <c:crossAx val="680023968"/>
        <c:crosses val="autoZero"/>
        <c:auto val="1"/>
        <c:lblAlgn val="ctr"/>
        <c:lblOffset val="100"/>
        <c:noMultiLvlLbl val="0"/>
      </c:catAx>
      <c:valAx>
        <c:axId val="680023968"/>
        <c:scaling>
          <c:orientation val="minMax"/>
          <c:max val="4.5"/>
          <c:min val="3"/>
        </c:scaling>
        <c:delete val="0"/>
        <c:axPos val="l"/>
        <c:majorGridlines/>
        <c:numFmt formatCode="General" sourceLinked="1"/>
        <c:majorTickMark val="out"/>
        <c:minorTickMark val="none"/>
        <c:tickLblPos val="nextTo"/>
        <c:crossAx val="6800187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sz="1100" dirty="0"/>
              <a:t>FFMQ Total Score</a:t>
            </a:r>
          </a:p>
        </c:rich>
      </c:tx>
      <c:layout>
        <c:manualLayout>
          <c:xMode val="edge"/>
          <c:yMode val="edge"/>
          <c:x val="0.18471753351661399"/>
          <c:y val="1.9606246364835999E-2"/>
        </c:manualLayout>
      </c:layout>
      <c:overlay val="0"/>
      <c:spPr>
        <a:noFill/>
        <a:ln>
          <a:noFill/>
        </a:ln>
        <a:effectLst/>
      </c:spPr>
    </c:title>
    <c:autoTitleDeleted val="0"/>
    <c:plotArea>
      <c:layout>
        <c:manualLayout>
          <c:layoutTarget val="inner"/>
          <c:xMode val="edge"/>
          <c:yMode val="edge"/>
          <c:x val="0.10068940972460599"/>
          <c:y val="0.162020240939311"/>
          <c:w val="0.85907390138526096"/>
          <c:h val="0.75773151788776305"/>
        </c:manualLayout>
      </c:layout>
      <c:lineChart>
        <c:grouping val="standard"/>
        <c:varyColors val="0"/>
        <c:ser>
          <c:idx val="0"/>
          <c:order val="0"/>
          <c:spPr>
            <a:ln w="28575" cap="rnd">
              <a:solidFill>
                <a:schemeClr val="accent1"/>
              </a:solidFill>
              <a:round/>
            </a:ln>
            <a:effectLst/>
          </c:spPr>
          <c:marker>
            <c:symbol val="none"/>
          </c:marker>
          <c:cat>
            <c:strRef>
              <c:f>Sheet1!$B$31:$D$31</c:f>
              <c:strCache>
                <c:ptCount val="3"/>
                <c:pt idx="0">
                  <c:v>Pre</c:v>
                </c:pt>
                <c:pt idx="1">
                  <c:v>Post </c:v>
                </c:pt>
                <c:pt idx="2">
                  <c:v>F/U</c:v>
                </c:pt>
              </c:strCache>
            </c:strRef>
          </c:cat>
          <c:val>
            <c:numRef>
              <c:f>Sheet1!$B$32:$D$32</c:f>
              <c:numCache>
                <c:formatCode>General</c:formatCode>
                <c:ptCount val="3"/>
                <c:pt idx="0">
                  <c:v>51.78</c:v>
                </c:pt>
                <c:pt idx="1">
                  <c:v>74.28</c:v>
                </c:pt>
                <c:pt idx="2">
                  <c:v>82.169999999999973</c:v>
                </c:pt>
              </c:numCache>
            </c:numRef>
          </c:val>
          <c:smooth val="0"/>
          <c:extLst>
            <c:ext xmlns:c16="http://schemas.microsoft.com/office/drawing/2014/chart" uri="{C3380CC4-5D6E-409C-BE32-E72D297353CC}">
              <c16:uniqueId val="{00000000-E073-4252-8BCD-609ED543C035}"/>
            </c:ext>
          </c:extLst>
        </c:ser>
        <c:dLbls>
          <c:showLegendKey val="0"/>
          <c:showVal val="0"/>
          <c:showCatName val="0"/>
          <c:showSerName val="0"/>
          <c:showPercent val="0"/>
          <c:showBubbleSize val="0"/>
        </c:dLbls>
        <c:smooth val="0"/>
        <c:axId val="687349936"/>
        <c:axId val="687352256"/>
      </c:lineChart>
      <c:catAx>
        <c:axId val="68734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687352256"/>
        <c:crosses val="autoZero"/>
        <c:auto val="1"/>
        <c:lblAlgn val="ctr"/>
        <c:lblOffset val="100"/>
        <c:noMultiLvlLbl val="0"/>
      </c:catAx>
      <c:valAx>
        <c:axId val="687352256"/>
        <c:scaling>
          <c:orientation val="minMax"/>
          <c:max val="9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6873499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n-lt"/>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sz="1100" dirty="0"/>
              <a:t>Valuing Questionnaire</a:t>
            </a:r>
          </a:p>
        </c:rich>
      </c:tx>
      <c:layout>
        <c:manualLayout>
          <c:xMode val="edge"/>
          <c:yMode val="edge"/>
          <c:x val="0.219186256809387"/>
          <c:y val="5.2869476126621599E-3"/>
        </c:manualLayout>
      </c:layout>
      <c:overlay val="0"/>
      <c:spPr>
        <a:noFill/>
        <a:ln>
          <a:noFill/>
        </a:ln>
        <a:effectLst/>
      </c:spPr>
    </c:title>
    <c:autoTitleDeleted val="0"/>
    <c:plotArea>
      <c:layout>
        <c:manualLayout>
          <c:layoutTarget val="inner"/>
          <c:xMode val="edge"/>
          <c:yMode val="edge"/>
          <c:x val="9.2501818354166196E-2"/>
          <c:y val="0.146897651140073"/>
          <c:w val="0.88434720629706498"/>
          <c:h val="0.66149886287591098"/>
        </c:manualLayout>
      </c:layout>
      <c:lineChart>
        <c:grouping val="standard"/>
        <c:varyColors val="0"/>
        <c:ser>
          <c:idx val="0"/>
          <c:order val="0"/>
          <c:tx>
            <c:strRef>
              <c:f>Sheet1!$A$42</c:f>
              <c:strCache>
                <c:ptCount val="1"/>
                <c:pt idx="0">
                  <c:v>Progress </c:v>
                </c:pt>
              </c:strCache>
            </c:strRef>
          </c:tx>
          <c:spPr>
            <a:ln w="28575" cap="rnd">
              <a:solidFill>
                <a:srgbClr val="009639"/>
              </a:solidFill>
              <a:round/>
            </a:ln>
            <a:effectLst/>
          </c:spPr>
          <c:marker>
            <c:symbol val="none"/>
          </c:marker>
          <c:cat>
            <c:strRef>
              <c:f>Sheet1!$B$41:$D$41</c:f>
              <c:strCache>
                <c:ptCount val="3"/>
                <c:pt idx="0">
                  <c:v>Pre</c:v>
                </c:pt>
                <c:pt idx="1">
                  <c:v>Post </c:v>
                </c:pt>
                <c:pt idx="2">
                  <c:v>F/U</c:v>
                </c:pt>
              </c:strCache>
            </c:strRef>
          </c:cat>
          <c:val>
            <c:numRef>
              <c:f>Sheet1!$B$42:$D$42</c:f>
              <c:numCache>
                <c:formatCode>General</c:formatCode>
                <c:ptCount val="3"/>
                <c:pt idx="0">
                  <c:v>16.97</c:v>
                </c:pt>
                <c:pt idx="1">
                  <c:v>21.16</c:v>
                </c:pt>
                <c:pt idx="2">
                  <c:v>20.21</c:v>
                </c:pt>
              </c:numCache>
            </c:numRef>
          </c:val>
          <c:smooth val="0"/>
          <c:extLst>
            <c:ext xmlns:c16="http://schemas.microsoft.com/office/drawing/2014/chart" uri="{C3380CC4-5D6E-409C-BE32-E72D297353CC}">
              <c16:uniqueId val="{00000000-FCEC-4399-8BB0-25E21DDD7B39}"/>
            </c:ext>
          </c:extLst>
        </c:ser>
        <c:ser>
          <c:idx val="1"/>
          <c:order val="1"/>
          <c:tx>
            <c:strRef>
              <c:f>Sheet1!$A$43</c:f>
              <c:strCache>
                <c:ptCount val="1"/>
                <c:pt idx="0">
                  <c:v>Obstruction</c:v>
                </c:pt>
              </c:strCache>
            </c:strRef>
          </c:tx>
          <c:spPr>
            <a:ln w="28575" cap="rnd">
              <a:solidFill>
                <a:srgbClr val="E62A2A"/>
              </a:solidFill>
              <a:round/>
            </a:ln>
            <a:effectLst/>
          </c:spPr>
          <c:marker>
            <c:symbol val="none"/>
          </c:marker>
          <c:cat>
            <c:strRef>
              <c:f>Sheet1!$B$41:$D$41</c:f>
              <c:strCache>
                <c:ptCount val="3"/>
                <c:pt idx="0">
                  <c:v>Pre</c:v>
                </c:pt>
                <c:pt idx="1">
                  <c:v>Post </c:v>
                </c:pt>
                <c:pt idx="2">
                  <c:v>F/U</c:v>
                </c:pt>
              </c:strCache>
            </c:strRef>
          </c:cat>
          <c:val>
            <c:numRef>
              <c:f>Sheet1!$B$43:$D$43</c:f>
              <c:numCache>
                <c:formatCode>General</c:formatCode>
                <c:ptCount val="3"/>
                <c:pt idx="0">
                  <c:v>15.73</c:v>
                </c:pt>
                <c:pt idx="1">
                  <c:v>11.51</c:v>
                </c:pt>
                <c:pt idx="2">
                  <c:v>10.74</c:v>
                </c:pt>
              </c:numCache>
            </c:numRef>
          </c:val>
          <c:smooth val="0"/>
          <c:extLst>
            <c:ext xmlns:c16="http://schemas.microsoft.com/office/drawing/2014/chart" uri="{C3380CC4-5D6E-409C-BE32-E72D297353CC}">
              <c16:uniqueId val="{00000001-FCEC-4399-8BB0-25E21DDD7B39}"/>
            </c:ext>
          </c:extLst>
        </c:ser>
        <c:dLbls>
          <c:showLegendKey val="0"/>
          <c:showVal val="0"/>
          <c:showCatName val="0"/>
          <c:showSerName val="0"/>
          <c:showPercent val="0"/>
          <c:showBubbleSize val="0"/>
        </c:dLbls>
        <c:smooth val="0"/>
        <c:axId val="687364480"/>
        <c:axId val="687366800"/>
      </c:lineChart>
      <c:catAx>
        <c:axId val="68736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687366800"/>
        <c:crosses val="autoZero"/>
        <c:auto val="1"/>
        <c:lblAlgn val="ctr"/>
        <c:lblOffset val="100"/>
        <c:noMultiLvlLbl val="0"/>
      </c:catAx>
      <c:valAx>
        <c:axId val="687366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687364480"/>
        <c:crosses val="autoZero"/>
        <c:crossBetween val="between"/>
      </c:valAx>
      <c:spPr>
        <a:noFill/>
        <a:ln>
          <a:noFill/>
        </a:ln>
        <a:effectLst/>
      </c:spPr>
    </c:plotArea>
    <c:legend>
      <c:legendPos val="b"/>
      <c:layout>
        <c:manualLayout>
          <c:xMode val="edge"/>
          <c:yMode val="edge"/>
          <c:x val="0.157170553513129"/>
          <c:y val="0.91235077569018597"/>
          <c:w val="0.67575819231237"/>
          <c:h val="8.7649224309814006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700">
          <a:latin typeface="+mn-lt"/>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100" dirty="0"/>
              <a:t>Job Roles</a:t>
            </a:r>
          </a:p>
        </c:rich>
      </c:tx>
      <c:layout>
        <c:manualLayout>
          <c:xMode val="edge"/>
          <c:yMode val="edge"/>
          <c:x val="0.65785715964056601"/>
          <c:y val="0.19517781173055801"/>
        </c:manualLayout>
      </c:layout>
      <c:overlay val="0"/>
    </c:title>
    <c:autoTitleDeleted val="0"/>
    <c:plotArea>
      <c:layout/>
      <c:pieChart>
        <c:varyColors val="1"/>
        <c:ser>
          <c:idx val="0"/>
          <c:order val="0"/>
          <c:dPt>
            <c:idx val="8"/>
            <c:bubble3D val="0"/>
            <c:spPr>
              <a:solidFill>
                <a:srgbClr val="00A499"/>
              </a:solidFill>
            </c:spPr>
            <c:extLst>
              <c:ext xmlns:c16="http://schemas.microsoft.com/office/drawing/2014/chart" uri="{C3380CC4-5D6E-409C-BE32-E72D297353CC}">
                <c16:uniqueId val="{00000001-720B-4218-8E58-F822F2E0920E}"/>
              </c:ext>
            </c:extLst>
          </c:dPt>
          <c:dLbls>
            <c:dLbl>
              <c:idx val="2"/>
              <c:spPr/>
              <c:txPr>
                <a:bodyPr/>
                <a:lstStyle/>
                <a:p>
                  <a:pPr>
                    <a:defRPr sz="500">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2-720B-4218-8E58-F822F2E0920E}"/>
                </c:ext>
              </c:extLst>
            </c:dLbl>
            <c:dLbl>
              <c:idx val="4"/>
              <c:spPr/>
              <c:txPr>
                <a:bodyPr/>
                <a:lstStyle/>
                <a:p>
                  <a:pPr>
                    <a:defRPr sz="500">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3-720B-4218-8E58-F822F2E0920E}"/>
                </c:ext>
              </c:extLst>
            </c:dLbl>
            <c:dLbl>
              <c:idx val="5"/>
              <c:spPr/>
              <c:txPr>
                <a:bodyPr/>
                <a:lstStyle/>
                <a:p>
                  <a:pPr>
                    <a:defRPr sz="500">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4-720B-4218-8E58-F822F2E0920E}"/>
                </c:ext>
              </c:extLst>
            </c:dLbl>
            <c:dLbl>
              <c:idx val="6"/>
              <c:spPr/>
              <c:txPr>
                <a:bodyPr/>
                <a:lstStyle/>
                <a:p>
                  <a:pPr>
                    <a:defRPr sz="500">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5-720B-4218-8E58-F822F2E0920E}"/>
                </c:ext>
              </c:extLst>
            </c:dLbl>
            <c:dLbl>
              <c:idx val="7"/>
              <c:spPr/>
              <c:txPr>
                <a:bodyPr/>
                <a:lstStyle/>
                <a:p>
                  <a:pPr>
                    <a:defRPr sz="500">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6-720B-4218-8E58-F822F2E0920E}"/>
                </c:ext>
              </c:extLst>
            </c:dLbl>
            <c:spPr>
              <a:noFill/>
              <a:ln>
                <a:noFill/>
              </a:ln>
              <a:effectLst/>
            </c:spPr>
            <c:txPr>
              <a:bodyPr/>
              <a:lstStyle/>
              <a:p>
                <a:pPr>
                  <a:defRPr sz="5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Sheet1!$E$1:$E$17</c:f>
              <c:strCache>
                <c:ptCount val="17"/>
                <c:pt idx="0">
                  <c:v>Co-ordinator </c:v>
                </c:pt>
                <c:pt idx="1">
                  <c:v>Technician </c:v>
                </c:pt>
                <c:pt idx="2">
                  <c:v>Unknown</c:v>
                </c:pt>
                <c:pt idx="3">
                  <c:v>HCA</c:v>
                </c:pt>
                <c:pt idx="4">
                  <c:v>Therapist </c:v>
                </c:pt>
                <c:pt idx="5">
                  <c:v>Nurse</c:v>
                </c:pt>
                <c:pt idx="6">
                  <c:v>Admin</c:v>
                </c:pt>
                <c:pt idx="7">
                  <c:v>Scientist</c:v>
                </c:pt>
                <c:pt idx="8">
                  <c:v>Radiographer</c:v>
                </c:pt>
                <c:pt idx="9">
                  <c:v>Management </c:v>
                </c:pt>
                <c:pt idx="10">
                  <c:v>Support worker</c:v>
                </c:pt>
                <c:pt idx="11">
                  <c:v>Other</c:v>
                </c:pt>
                <c:pt idx="12">
                  <c:v>Research</c:v>
                </c:pt>
                <c:pt idx="13">
                  <c:v>HR</c:v>
                </c:pt>
                <c:pt idx="14">
                  <c:v>Medical Doctor</c:v>
                </c:pt>
                <c:pt idx="15">
                  <c:v>Facilities </c:v>
                </c:pt>
                <c:pt idx="16">
                  <c:v>Trainer</c:v>
                </c:pt>
              </c:strCache>
            </c:strRef>
          </c:cat>
          <c:val>
            <c:numRef>
              <c:f>Sheet1!$F$1:$F$17</c:f>
              <c:numCache>
                <c:formatCode>General</c:formatCode>
                <c:ptCount val="17"/>
                <c:pt idx="0">
                  <c:v>5</c:v>
                </c:pt>
                <c:pt idx="1">
                  <c:v>1</c:v>
                </c:pt>
                <c:pt idx="2">
                  <c:v>52</c:v>
                </c:pt>
                <c:pt idx="3">
                  <c:v>4</c:v>
                </c:pt>
                <c:pt idx="4">
                  <c:v>22</c:v>
                </c:pt>
                <c:pt idx="5">
                  <c:v>22</c:v>
                </c:pt>
                <c:pt idx="6">
                  <c:v>20</c:v>
                </c:pt>
                <c:pt idx="7">
                  <c:v>13</c:v>
                </c:pt>
                <c:pt idx="8">
                  <c:v>3</c:v>
                </c:pt>
                <c:pt idx="9">
                  <c:v>9</c:v>
                </c:pt>
                <c:pt idx="10">
                  <c:v>2</c:v>
                </c:pt>
                <c:pt idx="11">
                  <c:v>2</c:v>
                </c:pt>
                <c:pt idx="12">
                  <c:v>2</c:v>
                </c:pt>
                <c:pt idx="13">
                  <c:v>6</c:v>
                </c:pt>
                <c:pt idx="14">
                  <c:v>0</c:v>
                </c:pt>
                <c:pt idx="15">
                  <c:v>4</c:v>
                </c:pt>
                <c:pt idx="16">
                  <c:v>1</c:v>
                </c:pt>
              </c:numCache>
            </c:numRef>
          </c:val>
          <c:extLst>
            <c:ext xmlns:c16="http://schemas.microsoft.com/office/drawing/2014/chart" uri="{C3380CC4-5D6E-409C-BE32-E72D297353CC}">
              <c16:uniqueId val="{00000007-720B-4218-8E58-F822F2E0920E}"/>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400" dirty="0"/>
              <a:t>REDUCTION IN PSYCHOLOGICAL</a:t>
            </a:r>
            <a:r>
              <a:rPr lang="en-GB" sz="2400" baseline="0" dirty="0"/>
              <a:t> DISTRESS</a:t>
            </a:r>
            <a:endParaRPr lang="en-GB" sz="2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Sheet1!$J$4:$J$6</c:f>
              <c:strCache>
                <c:ptCount val="3"/>
                <c:pt idx="0">
                  <c:v>Pre-Training</c:v>
                </c:pt>
                <c:pt idx="1">
                  <c:v>Post-Training</c:v>
                </c:pt>
                <c:pt idx="2">
                  <c:v>Follow-up</c:v>
                </c:pt>
              </c:strCache>
            </c:strRef>
          </c:cat>
          <c:val>
            <c:numRef>
              <c:f>Sheet1!$K$4:$K$6</c:f>
              <c:numCache>
                <c:formatCode>###0.0000</c:formatCode>
                <c:ptCount val="3"/>
                <c:pt idx="0">
                  <c:v>14.58064516129032</c:v>
                </c:pt>
                <c:pt idx="1">
                  <c:v>8.1935483870967687</c:v>
                </c:pt>
                <c:pt idx="2">
                  <c:v>8.9032258064516157</c:v>
                </c:pt>
              </c:numCache>
            </c:numRef>
          </c:val>
          <c:extLst>
            <c:ext xmlns:c16="http://schemas.microsoft.com/office/drawing/2014/chart" uri="{C3380CC4-5D6E-409C-BE32-E72D297353CC}">
              <c16:uniqueId val="{00000000-B66C-40F3-8680-AE9EE0FBE633}"/>
            </c:ext>
          </c:extLst>
        </c:ser>
        <c:dLbls>
          <c:showLegendKey val="0"/>
          <c:showVal val="0"/>
          <c:showCatName val="0"/>
          <c:showSerName val="0"/>
          <c:showPercent val="0"/>
          <c:showBubbleSize val="0"/>
        </c:dLbls>
        <c:gapWidth val="219"/>
        <c:overlap val="-27"/>
        <c:axId val="687068672"/>
        <c:axId val="687070992"/>
      </c:barChart>
      <c:catAx>
        <c:axId val="68706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7070992"/>
        <c:crosses val="autoZero"/>
        <c:auto val="1"/>
        <c:lblAlgn val="ctr"/>
        <c:lblOffset val="100"/>
        <c:noMultiLvlLbl val="0"/>
      </c:catAx>
      <c:valAx>
        <c:axId val="687070992"/>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706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400" dirty="0"/>
              <a:t>REDUCTION IN PSYCHOLOGICAL</a:t>
            </a:r>
            <a:r>
              <a:rPr lang="en-GB" sz="2400" baseline="0" dirty="0"/>
              <a:t> DISTRESS</a:t>
            </a:r>
            <a:endParaRPr lang="en-GB" sz="2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687106448"/>
        <c:axId val="687108768"/>
      </c:barChart>
      <c:catAx>
        <c:axId val="68710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7108768"/>
        <c:crosses val="autoZero"/>
        <c:auto val="1"/>
        <c:lblAlgn val="ctr"/>
        <c:lblOffset val="100"/>
        <c:noMultiLvlLbl val="0"/>
      </c:catAx>
      <c:valAx>
        <c:axId val="687108768"/>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7106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800" dirty="0"/>
              <a:t>REDUCTION IN WORK-RELATED BURNOUT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Sheet1!$A$11:$A$13</c:f>
              <c:strCache>
                <c:ptCount val="3"/>
                <c:pt idx="0">
                  <c:v>Pre-Training</c:v>
                </c:pt>
                <c:pt idx="1">
                  <c:v>Post-Training</c:v>
                </c:pt>
                <c:pt idx="2">
                  <c:v>Follow-up</c:v>
                </c:pt>
              </c:strCache>
            </c:strRef>
          </c:cat>
          <c:val>
            <c:numRef>
              <c:f>Sheet1!$B$11:$B$13</c:f>
              <c:numCache>
                <c:formatCode>###0.0000</c:formatCode>
                <c:ptCount val="3"/>
                <c:pt idx="0">
                  <c:v>53.733333333333341</c:v>
                </c:pt>
                <c:pt idx="1">
                  <c:v>47.2</c:v>
                </c:pt>
                <c:pt idx="2">
                  <c:v>45.033333333333339</c:v>
                </c:pt>
              </c:numCache>
            </c:numRef>
          </c:val>
          <c:extLst>
            <c:ext xmlns:c16="http://schemas.microsoft.com/office/drawing/2014/chart" uri="{C3380CC4-5D6E-409C-BE32-E72D297353CC}">
              <c16:uniqueId val="{00000000-537D-4C9E-A23A-FDDA318FFC89}"/>
            </c:ext>
          </c:extLst>
        </c:ser>
        <c:dLbls>
          <c:showLegendKey val="0"/>
          <c:showVal val="0"/>
          <c:showCatName val="0"/>
          <c:showSerName val="0"/>
          <c:showPercent val="0"/>
          <c:showBubbleSize val="0"/>
        </c:dLbls>
        <c:gapWidth val="219"/>
        <c:overlap val="-27"/>
        <c:axId val="685980416"/>
        <c:axId val="685982736"/>
      </c:barChart>
      <c:catAx>
        <c:axId val="68598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982736"/>
        <c:crosses val="autoZero"/>
        <c:auto val="1"/>
        <c:lblAlgn val="ctr"/>
        <c:lblOffset val="100"/>
        <c:noMultiLvlLbl val="0"/>
      </c:catAx>
      <c:valAx>
        <c:axId val="685982736"/>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98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800" dirty="0"/>
              <a:t>INCREASES IN VALUING</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Sheet1!$A$53:$A$55</c:f>
              <c:strCache>
                <c:ptCount val="3"/>
                <c:pt idx="0">
                  <c:v>Pre-Training</c:v>
                </c:pt>
                <c:pt idx="1">
                  <c:v>Post-Training</c:v>
                </c:pt>
                <c:pt idx="2">
                  <c:v>Follow-up</c:v>
                </c:pt>
              </c:strCache>
            </c:strRef>
          </c:cat>
          <c:val>
            <c:numRef>
              <c:f>Sheet1!$B$53:$B$55</c:f>
              <c:numCache>
                <c:formatCode>###0.0000</c:formatCode>
                <c:ptCount val="3"/>
                <c:pt idx="0">
                  <c:v>17.266666666666659</c:v>
                </c:pt>
                <c:pt idx="1">
                  <c:v>19.83333333333329</c:v>
                </c:pt>
                <c:pt idx="2">
                  <c:v>19.233333333333292</c:v>
                </c:pt>
              </c:numCache>
            </c:numRef>
          </c:val>
          <c:extLst>
            <c:ext xmlns:c16="http://schemas.microsoft.com/office/drawing/2014/chart" uri="{C3380CC4-5D6E-409C-BE32-E72D297353CC}">
              <c16:uniqueId val="{00000000-FA3B-4CEC-9859-2AFEDBA058EB}"/>
            </c:ext>
          </c:extLst>
        </c:ser>
        <c:dLbls>
          <c:showLegendKey val="0"/>
          <c:showVal val="0"/>
          <c:showCatName val="0"/>
          <c:showSerName val="0"/>
          <c:showPercent val="0"/>
          <c:showBubbleSize val="0"/>
        </c:dLbls>
        <c:gapWidth val="219"/>
        <c:overlap val="-27"/>
        <c:axId val="686017904"/>
        <c:axId val="686020224"/>
      </c:barChart>
      <c:catAx>
        <c:axId val="68601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020224"/>
        <c:crosses val="autoZero"/>
        <c:auto val="1"/>
        <c:lblAlgn val="ctr"/>
        <c:lblOffset val="100"/>
        <c:noMultiLvlLbl val="0"/>
      </c:catAx>
      <c:valAx>
        <c:axId val="68602022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601790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2800" b="0"/>
            </a:pPr>
            <a:r>
              <a:rPr lang="en-CA" sz="2800" b="0"/>
              <a:t>Performance</a:t>
            </a:r>
          </a:p>
        </c:rich>
      </c:tx>
      <c:overlay val="0"/>
      <c:spPr>
        <a:noFill/>
        <a:ln>
          <a:noFill/>
        </a:ln>
        <a:effectLst/>
      </c:spPr>
    </c:title>
    <c:autoTitleDeleted val="0"/>
    <c:plotArea>
      <c:layout/>
      <c:lineChart>
        <c:grouping val="standard"/>
        <c:varyColors val="0"/>
        <c:ser>
          <c:idx val="0"/>
          <c:order val="0"/>
          <c:tx>
            <c:strRef>
              <c:f>Sheet1!$B$10</c:f>
              <c:strCache>
                <c:ptCount val="1"/>
                <c:pt idx="0">
                  <c:v>Not Ready</c:v>
                </c:pt>
              </c:strCache>
            </c:strRef>
          </c:tx>
          <c:spPr>
            <a:ln w="60325" cap="rnd">
              <a:solidFill>
                <a:schemeClr val="accent4">
                  <a:lumMod val="50000"/>
                </a:schemeClr>
              </a:solidFill>
              <a:prstDash val="dash"/>
              <a:round/>
            </a:ln>
            <a:effectLst/>
          </c:spPr>
          <c:marker>
            <c:symbol val="triangle"/>
            <c:size val="8"/>
            <c:spPr>
              <a:solidFill>
                <a:schemeClr val="accent4">
                  <a:lumMod val="50000"/>
                </a:schemeClr>
              </a:solidFill>
              <a:ln w="60325">
                <a:solidFill>
                  <a:schemeClr val="accent4">
                    <a:lumMod val="50000"/>
                  </a:schemeClr>
                </a:solidFill>
                <a:prstDash val="dash"/>
              </a:ln>
            </c:spPr>
          </c:marker>
          <c:cat>
            <c:strRef>
              <c:f>Sheet1!$C$9:$D$9</c:f>
              <c:strCache>
                <c:ptCount val="2"/>
                <c:pt idx="0">
                  <c:v>Time 1 </c:v>
                </c:pt>
                <c:pt idx="1">
                  <c:v>Time 2</c:v>
                </c:pt>
              </c:strCache>
            </c:strRef>
          </c:cat>
          <c:val>
            <c:numRef>
              <c:f>Sheet1!$C$10:$D$10</c:f>
              <c:numCache>
                <c:formatCode>###0.00</c:formatCode>
                <c:ptCount val="2"/>
                <c:pt idx="0">
                  <c:v>3.5833333333333339</c:v>
                </c:pt>
                <c:pt idx="1">
                  <c:v>4.0555555555555438</c:v>
                </c:pt>
              </c:numCache>
            </c:numRef>
          </c:val>
          <c:smooth val="0"/>
          <c:extLst>
            <c:ext xmlns:c16="http://schemas.microsoft.com/office/drawing/2014/chart" uri="{C3380CC4-5D6E-409C-BE32-E72D297353CC}">
              <c16:uniqueId val="{00000000-4D45-C044-807E-BC86DE2D4860}"/>
            </c:ext>
          </c:extLst>
        </c:ser>
        <c:ser>
          <c:idx val="1"/>
          <c:order val="1"/>
          <c:tx>
            <c:strRef>
              <c:f>Sheet1!$B$11</c:f>
              <c:strCache>
                <c:ptCount val="1"/>
                <c:pt idx="0">
                  <c:v>Ready</c:v>
                </c:pt>
              </c:strCache>
            </c:strRef>
          </c:tx>
          <c:spPr>
            <a:ln w="60325" cap="rnd">
              <a:solidFill>
                <a:schemeClr val="accent2"/>
              </a:solidFill>
              <a:round/>
            </a:ln>
            <a:effectLst/>
          </c:spPr>
          <c:marker>
            <c:symbol val="square"/>
            <c:size val="9"/>
          </c:marker>
          <c:cat>
            <c:strRef>
              <c:f>Sheet1!$C$9:$D$9</c:f>
              <c:strCache>
                <c:ptCount val="2"/>
                <c:pt idx="0">
                  <c:v>Time 1 </c:v>
                </c:pt>
                <c:pt idx="1">
                  <c:v>Time 2</c:v>
                </c:pt>
              </c:strCache>
            </c:strRef>
          </c:cat>
          <c:val>
            <c:numRef>
              <c:f>Sheet1!$C$11:$D$11</c:f>
              <c:numCache>
                <c:formatCode>###0.00</c:formatCode>
                <c:ptCount val="2"/>
                <c:pt idx="0">
                  <c:v>3.8541666666666661</c:v>
                </c:pt>
                <c:pt idx="1">
                  <c:v>3.8749999999999991</c:v>
                </c:pt>
              </c:numCache>
            </c:numRef>
          </c:val>
          <c:smooth val="0"/>
          <c:extLst>
            <c:ext xmlns:c16="http://schemas.microsoft.com/office/drawing/2014/chart" uri="{C3380CC4-5D6E-409C-BE32-E72D297353CC}">
              <c16:uniqueId val="{00000001-4D45-C044-807E-BC86DE2D4860}"/>
            </c:ext>
          </c:extLst>
        </c:ser>
        <c:dLbls>
          <c:showLegendKey val="0"/>
          <c:showVal val="0"/>
          <c:showCatName val="0"/>
          <c:showSerName val="0"/>
          <c:showPercent val="0"/>
          <c:showBubbleSize val="0"/>
        </c:dLbls>
        <c:marker val="1"/>
        <c:smooth val="0"/>
        <c:axId val="687219328"/>
        <c:axId val="687221648"/>
      </c:lineChart>
      <c:catAx>
        <c:axId val="68721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687221648"/>
        <c:crosses val="autoZero"/>
        <c:auto val="1"/>
        <c:lblAlgn val="ctr"/>
        <c:lblOffset val="100"/>
        <c:noMultiLvlLbl val="0"/>
      </c:catAx>
      <c:valAx>
        <c:axId val="687221648"/>
        <c:scaling>
          <c:orientation val="minMax"/>
          <c:min val="2"/>
        </c:scaling>
        <c:delete val="0"/>
        <c:axPos val="l"/>
        <c:numFmt formatCode="###0.00" sourceLinked="1"/>
        <c:majorTickMark val="none"/>
        <c:minorTickMark val="none"/>
        <c:tickLblPos val="nextTo"/>
        <c:spPr>
          <a:noFill/>
          <a:ln>
            <a:noFill/>
          </a:ln>
          <a:effectLst/>
        </c:spPr>
        <c:txPr>
          <a:bodyPr rot="-60000000" vert="horz"/>
          <a:lstStyle/>
          <a:p>
            <a:pPr>
              <a:defRPr/>
            </a:pPr>
            <a:endParaRPr lang="en-US"/>
          </a:p>
        </c:txPr>
        <c:crossAx val="687219328"/>
        <c:crosses val="autoZero"/>
        <c:crossBetween val="between"/>
      </c:valAx>
      <c:spPr>
        <a:noFill/>
        <a:ln>
          <a:solidFill>
            <a:srgbClr val="000000"/>
          </a:solidFill>
        </a:ln>
        <a:effectLst/>
      </c:spPr>
    </c:plotArea>
    <c:legend>
      <c:legendPos val="b"/>
      <c:overlay val="0"/>
      <c:spPr>
        <a:noFill/>
        <a:ln>
          <a:noFill/>
        </a:ln>
        <a:effectLst/>
      </c:spPr>
      <c:txPr>
        <a:bodyPr rot="0" vert="horz"/>
        <a:lstStyle/>
        <a:p>
          <a:pPr>
            <a:defRPr sz="2400"/>
          </a:pPr>
          <a:endParaRPr lang="en-US"/>
        </a:p>
      </c:txPr>
    </c:legend>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r>
              <a:rPr lang="en-CA" sz="2800">
                <a:solidFill>
                  <a:schemeClr val="tx1"/>
                </a:solidFill>
              </a:rPr>
              <a:t>Days Absent</a:t>
            </a:r>
          </a:p>
        </c:rich>
      </c:tx>
      <c:overlay val="0"/>
      <c:spPr>
        <a:noFill/>
        <a:ln>
          <a:noFill/>
        </a:ln>
        <a:effectLst/>
      </c:spPr>
    </c:title>
    <c:autoTitleDeleted val="0"/>
    <c:plotArea>
      <c:layout/>
      <c:lineChart>
        <c:grouping val="standard"/>
        <c:varyColors val="0"/>
        <c:ser>
          <c:idx val="0"/>
          <c:order val="0"/>
          <c:tx>
            <c:strRef>
              <c:f>Sheet1!$F$10</c:f>
              <c:strCache>
                <c:ptCount val="1"/>
                <c:pt idx="0">
                  <c:v>Not Ready</c:v>
                </c:pt>
              </c:strCache>
            </c:strRef>
          </c:tx>
          <c:spPr>
            <a:ln w="60325" cap="rnd">
              <a:solidFill>
                <a:schemeClr val="accent4">
                  <a:lumMod val="50000"/>
                </a:schemeClr>
              </a:solidFill>
              <a:prstDash val="dash"/>
              <a:round/>
            </a:ln>
            <a:effectLst/>
          </c:spPr>
          <c:marker>
            <c:symbol val="triangle"/>
            <c:size val="8"/>
            <c:spPr>
              <a:solidFill>
                <a:schemeClr val="accent4">
                  <a:lumMod val="50000"/>
                </a:schemeClr>
              </a:solidFill>
              <a:ln>
                <a:solidFill>
                  <a:schemeClr val="accent4">
                    <a:lumMod val="50000"/>
                  </a:schemeClr>
                </a:solidFill>
                <a:prstDash val="dash"/>
              </a:ln>
            </c:spPr>
          </c:marker>
          <c:cat>
            <c:strRef>
              <c:f>Sheet1!$G$9:$H$9</c:f>
              <c:strCache>
                <c:ptCount val="2"/>
                <c:pt idx="0">
                  <c:v>Time 1 </c:v>
                </c:pt>
                <c:pt idx="1">
                  <c:v>Time 2</c:v>
                </c:pt>
              </c:strCache>
            </c:strRef>
          </c:cat>
          <c:val>
            <c:numRef>
              <c:f>Sheet1!$G$10:$H$10</c:f>
              <c:numCache>
                <c:formatCode>####.00</c:formatCode>
                <c:ptCount val="2"/>
                <c:pt idx="0" formatCode="###0.00">
                  <c:v>1.166666666666667</c:v>
                </c:pt>
                <c:pt idx="1">
                  <c:v>0.25</c:v>
                </c:pt>
              </c:numCache>
            </c:numRef>
          </c:val>
          <c:smooth val="0"/>
          <c:extLst>
            <c:ext xmlns:c16="http://schemas.microsoft.com/office/drawing/2014/chart" uri="{C3380CC4-5D6E-409C-BE32-E72D297353CC}">
              <c16:uniqueId val="{00000000-6F23-A648-9DE9-8F059C896DDD}"/>
            </c:ext>
          </c:extLst>
        </c:ser>
        <c:ser>
          <c:idx val="1"/>
          <c:order val="1"/>
          <c:tx>
            <c:strRef>
              <c:f>Sheet1!$F$11</c:f>
              <c:strCache>
                <c:ptCount val="1"/>
                <c:pt idx="0">
                  <c:v>Ready</c:v>
                </c:pt>
              </c:strCache>
            </c:strRef>
          </c:tx>
          <c:spPr>
            <a:ln w="60325" cap="rnd">
              <a:solidFill>
                <a:schemeClr val="accent2"/>
              </a:solidFill>
              <a:round/>
            </a:ln>
            <a:effectLst/>
          </c:spPr>
          <c:marker>
            <c:symbol val="square"/>
            <c:size val="8"/>
          </c:marker>
          <c:cat>
            <c:strRef>
              <c:f>Sheet1!$G$9:$H$9</c:f>
              <c:strCache>
                <c:ptCount val="2"/>
                <c:pt idx="0">
                  <c:v>Time 1 </c:v>
                </c:pt>
                <c:pt idx="1">
                  <c:v>Time 2</c:v>
                </c:pt>
              </c:strCache>
            </c:strRef>
          </c:cat>
          <c:val>
            <c:numRef>
              <c:f>Sheet1!$G$11:$H$11</c:f>
              <c:numCache>
                <c:formatCode>####.00</c:formatCode>
                <c:ptCount val="2"/>
                <c:pt idx="0">
                  <c:v>0.5625</c:v>
                </c:pt>
                <c:pt idx="1">
                  <c:v>0.4375</c:v>
                </c:pt>
              </c:numCache>
            </c:numRef>
          </c:val>
          <c:smooth val="0"/>
          <c:extLst>
            <c:ext xmlns:c16="http://schemas.microsoft.com/office/drawing/2014/chart" uri="{C3380CC4-5D6E-409C-BE32-E72D297353CC}">
              <c16:uniqueId val="{00000001-6F23-A648-9DE9-8F059C896DDD}"/>
            </c:ext>
          </c:extLst>
        </c:ser>
        <c:dLbls>
          <c:showLegendKey val="0"/>
          <c:showVal val="0"/>
          <c:showCatName val="0"/>
          <c:showSerName val="0"/>
          <c:showPercent val="0"/>
          <c:showBubbleSize val="0"/>
        </c:dLbls>
        <c:marker val="1"/>
        <c:smooth val="0"/>
        <c:axId val="687244560"/>
        <c:axId val="687246880"/>
      </c:lineChart>
      <c:catAx>
        <c:axId val="68724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87246880"/>
        <c:crosses val="autoZero"/>
        <c:auto val="1"/>
        <c:lblAlgn val="ctr"/>
        <c:lblOffset val="100"/>
        <c:noMultiLvlLbl val="0"/>
      </c:catAx>
      <c:valAx>
        <c:axId val="687246880"/>
        <c:scaling>
          <c:orientation val="minMax"/>
          <c:max val="3"/>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87244560"/>
        <c:crosses val="autoZero"/>
        <c:crossBetween val="between"/>
      </c:valAx>
      <c:spPr>
        <a:noFill/>
        <a:ln>
          <a:solidFill>
            <a:srgbClr val="000000"/>
          </a:solid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'Q4'!$C$16:$AM$16</c:f>
              <c:numCache>
                <c:formatCode>d\-mmm</c:formatCode>
                <c:ptCount val="37"/>
                <c:pt idx="0">
                  <c:v>43348</c:v>
                </c:pt>
                <c:pt idx="1">
                  <c:v>43353</c:v>
                </c:pt>
                <c:pt idx="2">
                  <c:v>43354</c:v>
                </c:pt>
                <c:pt idx="3">
                  <c:v>43357</c:v>
                </c:pt>
                <c:pt idx="4">
                  <c:v>43360</c:v>
                </c:pt>
                <c:pt idx="5">
                  <c:v>43361</c:v>
                </c:pt>
                <c:pt idx="6">
                  <c:v>43367</c:v>
                </c:pt>
                <c:pt idx="7">
                  <c:v>43368</c:v>
                </c:pt>
                <c:pt idx="8">
                  <c:v>43375</c:v>
                </c:pt>
                <c:pt idx="9">
                  <c:v>43376</c:v>
                </c:pt>
                <c:pt idx="10">
                  <c:v>43377</c:v>
                </c:pt>
                <c:pt idx="11">
                  <c:v>43382</c:v>
                </c:pt>
                <c:pt idx="12">
                  <c:v>43391</c:v>
                </c:pt>
                <c:pt idx="13">
                  <c:v>43392</c:v>
                </c:pt>
                <c:pt idx="14">
                  <c:v>43395</c:v>
                </c:pt>
                <c:pt idx="15">
                  <c:v>43397</c:v>
                </c:pt>
                <c:pt idx="16">
                  <c:v>43405</c:v>
                </c:pt>
                <c:pt idx="17">
                  <c:v>43410</c:v>
                </c:pt>
                <c:pt idx="18">
                  <c:v>43411</c:v>
                </c:pt>
                <c:pt idx="19">
                  <c:v>43412</c:v>
                </c:pt>
                <c:pt idx="20">
                  <c:v>43417</c:v>
                </c:pt>
                <c:pt idx="21">
                  <c:v>43418</c:v>
                </c:pt>
                <c:pt idx="22">
                  <c:v>43424</c:v>
                </c:pt>
                <c:pt idx="23">
                  <c:v>43430</c:v>
                </c:pt>
                <c:pt idx="24">
                  <c:v>43431</c:v>
                </c:pt>
                <c:pt idx="25">
                  <c:v>43432</c:v>
                </c:pt>
                <c:pt idx="26">
                  <c:v>43434</c:v>
                </c:pt>
                <c:pt idx="27">
                  <c:v>43437</c:v>
                </c:pt>
                <c:pt idx="28">
                  <c:v>43438</c:v>
                </c:pt>
                <c:pt idx="29">
                  <c:v>43439</c:v>
                </c:pt>
                <c:pt idx="30">
                  <c:v>43441</c:v>
                </c:pt>
                <c:pt idx="31">
                  <c:v>43444</c:v>
                </c:pt>
                <c:pt idx="32">
                  <c:v>43445</c:v>
                </c:pt>
                <c:pt idx="33">
                  <c:v>43451</c:v>
                </c:pt>
                <c:pt idx="34">
                  <c:v>43452</c:v>
                </c:pt>
                <c:pt idx="35">
                  <c:v>43454</c:v>
                </c:pt>
                <c:pt idx="36">
                  <c:v>43455</c:v>
                </c:pt>
              </c:numCache>
            </c:numRef>
          </c:cat>
          <c:val>
            <c:numRef>
              <c:f>'Q4'!$C$17:$AM$17</c:f>
              <c:numCache>
                <c:formatCode>General</c:formatCode>
                <c:ptCount val="37"/>
              </c:numCache>
            </c:numRef>
          </c:val>
          <c:smooth val="0"/>
          <c:extLst>
            <c:ext xmlns:c16="http://schemas.microsoft.com/office/drawing/2014/chart" uri="{C3380CC4-5D6E-409C-BE32-E72D297353CC}">
              <c16:uniqueId val="{00000000-CC71-FB4D-ACA2-926C056F0A76}"/>
            </c:ext>
          </c:extLst>
        </c:ser>
        <c:ser>
          <c:idx val="1"/>
          <c:order val="1"/>
          <c:spPr>
            <a:ln w="57150" cap="rnd">
              <a:solidFill>
                <a:schemeClr val="accent2"/>
              </a:solidFill>
              <a:round/>
            </a:ln>
            <a:effectLst/>
          </c:spPr>
          <c:marker>
            <c:symbol val="none"/>
          </c:marker>
          <c:cat>
            <c:numRef>
              <c:f>'Q4'!$C$16:$AM$16</c:f>
              <c:numCache>
                <c:formatCode>d\-mmm</c:formatCode>
                <c:ptCount val="37"/>
                <c:pt idx="0">
                  <c:v>43348</c:v>
                </c:pt>
                <c:pt idx="1">
                  <c:v>43353</c:v>
                </c:pt>
                <c:pt idx="2">
                  <c:v>43354</c:v>
                </c:pt>
                <c:pt idx="3">
                  <c:v>43357</c:v>
                </c:pt>
                <c:pt idx="4">
                  <c:v>43360</c:v>
                </c:pt>
                <c:pt idx="5">
                  <c:v>43361</c:v>
                </c:pt>
                <c:pt idx="6">
                  <c:v>43367</c:v>
                </c:pt>
                <c:pt idx="7">
                  <c:v>43368</c:v>
                </c:pt>
                <c:pt idx="8">
                  <c:v>43375</c:v>
                </c:pt>
                <c:pt idx="9">
                  <c:v>43376</c:v>
                </c:pt>
                <c:pt idx="10">
                  <c:v>43377</c:v>
                </c:pt>
                <c:pt idx="11">
                  <c:v>43382</c:v>
                </c:pt>
                <c:pt idx="12">
                  <c:v>43391</c:v>
                </c:pt>
                <c:pt idx="13">
                  <c:v>43392</c:v>
                </c:pt>
                <c:pt idx="14">
                  <c:v>43395</c:v>
                </c:pt>
                <c:pt idx="15">
                  <c:v>43397</c:v>
                </c:pt>
                <c:pt idx="16">
                  <c:v>43405</c:v>
                </c:pt>
                <c:pt idx="17">
                  <c:v>43410</c:v>
                </c:pt>
                <c:pt idx="18">
                  <c:v>43411</c:v>
                </c:pt>
                <c:pt idx="19">
                  <c:v>43412</c:v>
                </c:pt>
                <c:pt idx="20">
                  <c:v>43417</c:v>
                </c:pt>
                <c:pt idx="21">
                  <c:v>43418</c:v>
                </c:pt>
                <c:pt idx="22">
                  <c:v>43424</c:v>
                </c:pt>
                <c:pt idx="23">
                  <c:v>43430</c:v>
                </c:pt>
                <c:pt idx="24">
                  <c:v>43431</c:v>
                </c:pt>
                <c:pt idx="25">
                  <c:v>43432</c:v>
                </c:pt>
                <c:pt idx="26">
                  <c:v>43434</c:v>
                </c:pt>
                <c:pt idx="27">
                  <c:v>43437</c:v>
                </c:pt>
                <c:pt idx="28">
                  <c:v>43438</c:v>
                </c:pt>
                <c:pt idx="29">
                  <c:v>43439</c:v>
                </c:pt>
                <c:pt idx="30">
                  <c:v>43441</c:v>
                </c:pt>
                <c:pt idx="31">
                  <c:v>43444</c:v>
                </c:pt>
                <c:pt idx="32">
                  <c:v>43445</c:v>
                </c:pt>
                <c:pt idx="33">
                  <c:v>43451</c:v>
                </c:pt>
                <c:pt idx="34">
                  <c:v>43452</c:v>
                </c:pt>
                <c:pt idx="35">
                  <c:v>43454</c:v>
                </c:pt>
                <c:pt idx="36">
                  <c:v>43455</c:v>
                </c:pt>
              </c:numCache>
            </c:numRef>
          </c:cat>
          <c:val>
            <c:numRef>
              <c:f>'Q4'!$C$18:$AM$18</c:f>
              <c:numCache>
                <c:formatCode>General</c:formatCode>
                <c:ptCount val="37"/>
                <c:pt idx="0">
                  <c:v>1</c:v>
                </c:pt>
                <c:pt idx="1">
                  <c:v>1</c:v>
                </c:pt>
                <c:pt idx="2">
                  <c:v>1</c:v>
                </c:pt>
                <c:pt idx="3">
                  <c:v>1</c:v>
                </c:pt>
                <c:pt idx="4">
                  <c:v>2</c:v>
                </c:pt>
                <c:pt idx="5">
                  <c:v>3</c:v>
                </c:pt>
                <c:pt idx="6">
                  <c:v>3</c:v>
                </c:pt>
                <c:pt idx="7">
                  <c:v>3</c:v>
                </c:pt>
                <c:pt idx="8">
                  <c:v>3</c:v>
                </c:pt>
                <c:pt idx="9">
                  <c:v>2</c:v>
                </c:pt>
                <c:pt idx="10">
                  <c:v>2</c:v>
                </c:pt>
                <c:pt idx="11">
                  <c:v>3</c:v>
                </c:pt>
                <c:pt idx="12">
                  <c:v>3</c:v>
                </c:pt>
                <c:pt idx="13">
                  <c:v>3</c:v>
                </c:pt>
                <c:pt idx="14">
                  <c:v>3</c:v>
                </c:pt>
                <c:pt idx="15">
                  <c:v>1</c:v>
                </c:pt>
                <c:pt idx="16">
                  <c:v>2</c:v>
                </c:pt>
                <c:pt idx="17">
                  <c:v>3</c:v>
                </c:pt>
                <c:pt idx="18">
                  <c:v>3</c:v>
                </c:pt>
                <c:pt idx="19">
                  <c:v>3</c:v>
                </c:pt>
                <c:pt idx="20">
                  <c:v>3</c:v>
                </c:pt>
                <c:pt idx="21">
                  <c:v>3</c:v>
                </c:pt>
                <c:pt idx="22">
                  <c:v>3</c:v>
                </c:pt>
                <c:pt idx="23">
                  <c:v>2</c:v>
                </c:pt>
                <c:pt idx="24">
                  <c:v>2</c:v>
                </c:pt>
                <c:pt idx="25">
                  <c:v>3</c:v>
                </c:pt>
                <c:pt idx="26">
                  <c:v>4</c:v>
                </c:pt>
                <c:pt idx="27">
                  <c:v>3</c:v>
                </c:pt>
                <c:pt idx="28">
                  <c:v>2</c:v>
                </c:pt>
                <c:pt idx="29">
                  <c:v>2</c:v>
                </c:pt>
                <c:pt idx="30">
                  <c:v>5</c:v>
                </c:pt>
                <c:pt idx="31">
                  <c:v>2</c:v>
                </c:pt>
                <c:pt idx="32">
                  <c:v>3</c:v>
                </c:pt>
                <c:pt idx="33">
                  <c:v>5</c:v>
                </c:pt>
                <c:pt idx="34">
                  <c:v>3</c:v>
                </c:pt>
                <c:pt idx="35">
                  <c:v>3</c:v>
                </c:pt>
                <c:pt idx="36">
                  <c:v>1</c:v>
                </c:pt>
              </c:numCache>
            </c:numRef>
          </c:val>
          <c:smooth val="0"/>
          <c:extLst>
            <c:ext xmlns:c16="http://schemas.microsoft.com/office/drawing/2014/chart" uri="{C3380CC4-5D6E-409C-BE32-E72D297353CC}">
              <c16:uniqueId val="{00000001-CC71-FB4D-ACA2-926C056F0A76}"/>
            </c:ext>
          </c:extLst>
        </c:ser>
        <c:dLbls>
          <c:showLegendKey val="0"/>
          <c:showVal val="0"/>
          <c:showCatName val="0"/>
          <c:showSerName val="0"/>
          <c:showPercent val="0"/>
          <c:showBubbleSize val="0"/>
        </c:dLbls>
        <c:smooth val="0"/>
        <c:axId val="687293312"/>
        <c:axId val="687295632"/>
      </c:lineChart>
      <c:dateAx>
        <c:axId val="687293312"/>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7295632"/>
        <c:crosses val="autoZero"/>
        <c:auto val="1"/>
        <c:lblOffset val="100"/>
        <c:baseTimeUnit val="days"/>
      </c:dateAx>
      <c:valAx>
        <c:axId val="6872956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87293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dirty="0"/>
              <a:t>GHQ - 12</a:t>
            </a:r>
          </a:p>
        </c:rich>
      </c:tx>
      <c:layout>
        <c:manualLayout>
          <c:xMode val="edge"/>
          <c:yMode val="edge"/>
          <c:x val="0.33282437273446902"/>
          <c:y val="0.14833533187557299"/>
        </c:manualLayout>
      </c:layout>
      <c:overlay val="0"/>
    </c:title>
    <c:autoTitleDeleted val="0"/>
    <c:plotArea>
      <c:layout/>
      <c:pieChart>
        <c:varyColors val="1"/>
        <c:ser>
          <c:idx val="0"/>
          <c:order val="0"/>
          <c:tx>
            <c:strRef>
              <c:f>Sheet1!$B$1</c:f>
              <c:strCache>
                <c:ptCount val="1"/>
                <c:pt idx="0">
                  <c:v>Sales</c:v>
                </c:pt>
              </c:strCache>
            </c:strRef>
          </c:tx>
          <c:spPr>
            <a:ln>
              <a:noFill/>
            </a:ln>
          </c:spPr>
          <c:dPt>
            <c:idx val="0"/>
            <c:bubble3D val="0"/>
            <c:spPr>
              <a:solidFill>
                <a:srgbClr val="009639"/>
              </a:solidFill>
              <a:ln>
                <a:noFill/>
              </a:ln>
            </c:spPr>
            <c:extLst>
              <c:ext xmlns:c16="http://schemas.microsoft.com/office/drawing/2014/chart" uri="{C3380CC4-5D6E-409C-BE32-E72D297353CC}">
                <c16:uniqueId val="{00000001-0944-456F-8535-2BE063FABB7C}"/>
              </c:ext>
            </c:extLst>
          </c:dPt>
          <c:dPt>
            <c:idx val="1"/>
            <c:bubble3D val="0"/>
            <c:spPr>
              <a:solidFill>
                <a:srgbClr val="E62A2A"/>
              </a:solidFill>
              <a:ln>
                <a:noFill/>
              </a:ln>
            </c:spPr>
            <c:extLst>
              <c:ext xmlns:c16="http://schemas.microsoft.com/office/drawing/2014/chart" uri="{C3380CC4-5D6E-409C-BE32-E72D297353CC}">
                <c16:uniqueId val="{00000003-0944-456F-8535-2BE063FABB7C}"/>
              </c:ext>
            </c:extLst>
          </c:dPt>
          <c:dPt>
            <c:idx val="2"/>
            <c:bubble3D val="0"/>
            <c:spPr>
              <a:solidFill>
                <a:srgbClr val="009639"/>
              </a:solidFill>
              <a:ln>
                <a:noFill/>
              </a:ln>
            </c:spPr>
            <c:extLst>
              <c:ext xmlns:c16="http://schemas.microsoft.com/office/drawing/2014/chart" uri="{C3380CC4-5D6E-409C-BE32-E72D297353CC}">
                <c16:uniqueId val="{00000005-0944-456F-8535-2BE063FABB7C}"/>
              </c:ext>
            </c:extLst>
          </c:dPt>
          <c:dPt>
            <c:idx val="3"/>
            <c:bubble3D val="0"/>
            <c:spPr>
              <a:solidFill>
                <a:srgbClr val="E62A2A"/>
              </a:solidFill>
              <a:ln>
                <a:noFill/>
              </a:ln>
            </c:spPr>
            <c:extLst>
              <c:ext xmlns:c16="http://schemas.microsoft.com/office/drawing/2014/chart" uri="{C3380CC4-5D6E-409C-BE32-E72D297353CC}">
                <c16:uniqueId val="{00000007-0944-456F-8535-2BE063FABB7C}"/>
              </c:ext>
            </c:extLst>
          </c:dPt>
          <c:dLbls>
            <c:dLbl>
              <c:idx val="0"/>
              <c:layout>
                <c:manualLayout>
                  <c:x val="-1.9301840049724399E-2"/>
                  <c:y val="-7.3188968046836403E-2"/>
                </c:manualLayout>
              </c:layout>
              <c:tx>
                <c:rich>
                  <a:bodyPr/>
                  <a:lstStyle/>
                  <a:p>
                    <a:r>
                      <a:rPr lang="en-US" sz="500" dirty="0">
                        <a:effectLst/>
                      </a:rPr>
                      <a:t>Not ‘</a:t>
                    </a:r>
                    <a:r>
                      <a:rPr lang="en-US" sz="500" dirty="0" err="1">
                        <a:effectLst/>
                      </a:rPr>
                      <a:t>Caseness</a:t>
                    </a:r>
                    <a:r>
                      <a:rPr lang="en-US" sz="500" dirty="0">
                        <a:effectLst/>
                      </a:rPr>
                      <a:t>’ 86%</a:t>
                    </a:r>
                    <a:endParaRPr lang="en-US" sz="900" dirty="0">
                      <a:effectLst/>
                    </a:endParaRP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44-456F-8535-2BE063FABB7C}"/>
                </c:ext>
              </c:extLst>
            </c:dLbl>
            <c:dLbl>
              <c:idx val="1"/>
              <c:layout>
                <c:manualLayout>
                  <c:x val="1.44980724722115E-2"/>
                  <c:y val="-5.2342702969599697E-3"/>
                </c:manualLayout>
              </c:layout>
              <c:tx>
                <c:rich>
                  <a:bodyPr/>
                  <a:lstStyle/>
                  <a:p>
                    <a:r>
                      <a:rPr lang="en-US" sz="500" dirty="0">
                        <a:effectLst/>
                      </a:rPr>
                      <a:t>‘</a:t>
                    </a:r>
                    <a:r>
                      <a:rPr lang="en-US" sz="500" dirty="0" err="1">
                        <a:effectLst/>
                      </a:rPr>
                      <a:t>Caseness</a:t>
                    </a:r>
                    <a:r>
                      <a:rPr lang="en-US" sz="500" dirty="0">
                        <a:effectLst/>
                      </a:rPr>
                      <a:t>’ 14%</a:t>
                    </a:r>
                    <a:endParaRPr lang="en-US" sz="1200" dirty="0">
                      <a:effectLst/>
                    </a:endParaRP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44-456F-8535-2BE063FABB7C}"/>
                </c:ext>
              </c:extLst>
            </c:dLbl>
            <c:dLbl>
              <c:idx val="2"/>
              <c:layout>
                <c:manualLayout>
                  <c:x val="2.4293313594693201E-2"/>
                  <c:y val="0"/>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500" b="0" i="0" u="none" strike="noStrike" kern="1200" baseline="0">
                        <a:solidFill>
                          <a:prstClr val="black"/>
                        </a:solidFill>
                        <a:latin typeface="+mn-lt"/>
                        <a:ea typeface="+mn-ea"/>
                        <a:cs typeface="+mn-cs"/>
                      </a:defRPr>
                    </a:pPr>
                    <a:r>
                      <a:rPr lang="en-US" sz="500" dirty="0">
                        <a:effectLst/>
                      </a:rPr>
                      <a:t>Not ‘</a:t>
                    </a:r>
                    <a:r>
                      <a:rPr lang="en-US" sz="500" dirty="0" err="1">
                        <a:effectLst/>
                      </a:rPr>
                      <a:t>Caseness</a:t>
                    </a:r>
                    <a:r>
                      <a:rPr lang="en-US" sz="500" dirty="0">
                        <a:effectLst/>
                      </a:rPr>
                      <a:t>’ 32%</a:t>
                    </a:r>
                  </a:p>
                  <a:p>
                    <a:pPr marL="0" marR="0" indent="0" algn="ctr" defTabSz="914400" rtl="0" eaLnBrk="1" fontAlgn="auto" latinLnBrk="0" hangingPunct="1">
                      <a:lnSpc>
                        <a:spcPct val="100000"/>
                      </a:lnSpc>
                      <a:spcBef>
                        <a:spcPts val="0"/>
                      </a:spcBef>
                      <a:spcAft>
                        <a:spcPts val="0"/>
                      </a:spcAft>
                      <a:buClrTx/>
                      <a:buSzTx/>
                      <a:buFontTx/>
                      <a:buNone/>
                      <a:tabLst/>
                      <a:defRPr sz="500" b="0" i="0" u="none" strike="noStrike" kern="1200" baseline="0">
                        <a:solidFill>
                          <a:prstClr val="black"/>
                        </a:solidFill>
                        <a:latin typeface="+mn-lt"/>
                        <a:ea typeface="+mn-ea"/>
                        <a:cs typeface="+mn-cs"/>
                      </a:defRPr>
                    </a:pPr>
                    <a:endParaRPr lang="en-US" dirty="0"/>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44-456F-8535-2BE063FABB7C}"/>
                </c:ext>
              </c:extLst>
            </c:dLbl>
            <c:dLbl>
              <c:idx val="3"/>
              <c:layout>
                <c:manualLayout>
                  <c:x val="3.3239893538841901E-2"/>
                  <c:y val="-5.4103918318403103E-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500" b="0" i="0" u="none" strike="noStrike" kern="1200" baseline="0">
                        <a:solidFill>
                          <a:prstClr val="black"/>
                        </a:solidFill>
                        <a:latin typeface="+mn-lt"/>
                        <a:ea typeface="+mn-ea"/>
                        <a:cs typeface="+mn-cs"/>
                      </a:defRPr>
                    </a:pPr>
                    <a:r>
                      <a:rPr lang="en-US" sz="500" dirty="0">
                        <a:effectLst/>
                      </a:rPr>
                      <a:t>‘</a:t>
                    </a:r>
                    <a:r>
                      <a:rPr lang="en-US" sz="500" dirty="0" err="1">
                        <a:effectLst/>
                      </a:rPr>
                      <a:t>Caseness</a:t>
                    </a:r>
                    <a:r>
                      <a:rPr lang="en-US" sz="500" dirty="0">
                        <a:effectLst/>
                      </a:rPr>
                      <a:t>’ 68%</a:t>
                    </a:r>
                    <a:endParaRPr lang="en-US" sz="900" dirty="0">
                      <a:effectLst/>
                    </a:endParaRP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44-456F-8535-2BE063FABB7C}"/>
                </c:ext>
              </c:extLst>
            </c:dLbl>
            <c:spPr>
              <a:noFill/>
              <a:ln>
                <a:noFill/>
              </a:ln>
              <a:effectLst/>
            </c:spPr>
            <c:txPr>
              <a:bodyPr/>
              <a:lstStyle/>
              <a:p>
                <a:pPr>
                  <a:defRPr sz="500"/>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Post Non Caseness</c:v>
                </c:pt>
                <c:pt idx="1">
                  <c:v>Post Caseness</c:v>
                </c:pt>
                <c:pt idx="2">
                  <c:v>Pre Non Caseness</c:v>
                </c:pt>
                <c:pt idx="3">
                  <c:v>Pre Caseness</c:v>
                </c:pt>
              </c:strCache>
            </c:strRef>
          </c:cat>
          <c:val>
            <c:numRef>
              <c:f>Sheet1!$B$2:$B$5</c:f>
              <c:numCache>
                <c:formatCode>General</c:formatCode>
                <c:ptCount val="4"/>
                <c:pt idx="0">
                  <c:v>43</c:v>
                </c:pt>
                <c:pt idx="1">
                  <c:v>7</c:v>
                </c:pt>
                <c:pt idx="2">
                  <c:v>16</c:v>
                </c:pt>
                <c:pt idx="3">
                  <c:v>34</c:v>
                </c:pt>
              </c:numCache>
            </c:numRef>
          </c:val>
          <c:extLst>
            <c:ext xmlns:c16="http://schemas.microsoft.com/office/drawing/2014/chart" uri="{C3380CC4-5D6E-409C-BE32-E72D297353CC}">
              <c16:uniqueId val="{00000008-0944-456F-8535-2BE063FABB7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57FAA3-2D72-124C-97D9-CF18C6D81CD2}" type="datetimeFigureOut">
              <a:rPr lang="en-US" smtClean="0"/>
              <a:t>7/8/2019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3FC4F-8EAE-BB42-8706-32079F76F645}" type="slidenum">
              <a:rPr lang="en-US" smtClean="0"/>
              <a:t>‹#›</a:t>
            </a:fld>
            <a:endParaRPr lang="en-US"/>
          </a:p>
        </p:txBody>
      </p:sp>
    </p:spTree>
    <p:extLst>
      <p:ext uri="{BB962C8B-B14F-4D97-AF65-F5344CB8AC3E}">
        <p14:creationId xmlns:p14="http://schemas.microsoft.com/office/powerpoint/2010/main" val="1245655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Number of pieces of work:</a:t>
            </a:r>
            <a:endParaRPr lang="en-GB" baseline="0" dirty="0"/>
          </a:p>
          <a:p>
            <a:r>
              <a:rPr lang="en-GB" baseline="0" dirty="0"/>
              <a:t>National survey of surgeons – the impact of adverse events – complications and errors in their work – but also general stress, burnout, resilience etc.</a:t>
            </a:r>
          </a:p>
          <a:p>
            <a:r>
              <a:rPr lang="en-GB" baseline="0" dirty="0"/>
              <a:t>N = about 500</a:t>
            </a:r>
          </a:p>
          <a:p>
            <a:r>
              <a:rPr lang="en-GB" baseline="0" dirty="0"/>
              <a:t>They’ve got higher levels of distress and burnout than the general population, but lower levels of resilience</a:t>
            </a:r>
          </a:p>
          <a:p>
            <a:r>
              <a:rPr lang="en-GB" baseline="0" dirty="0"/>
              <a:t>They do extraordinarily challenging jobs</a:t>
            </a:r>
            <a:r>
              <a:rPr lang="en-US" baseline="0" dirty="0"/>
              <a:t>—</a:t>
            </a:r>
            <a:r>
              <a:rPr lang="en-GB" baseline="0" dirty="0"/>
              <a:t>but with ordinary resilience</a:t>
            </a:r>
          </a:p>
          <a:p>
            <a:endParaRPr lang="en-GB" baseline="0" dirty="0"/>
          </a:p>
          <a:p>
            <a:r>
              <a:rPr lang="en-GB" baseline="0" dirty="0"/>
              <a:t>Toolkit will also help advise trusts and MDs to support and give guidance to surgeons following adverse events </a:t>
            </a:r>
          </a:p>
          <a:p>
            <a:r>
              <a:rPr lang="en-GB" baseline="0" dirty="0"/>
              <a:t>Our intention is to find ways to use our findings to influence policy and practice. Its not just about surgeons and their wellbeing, it is also about the context in which they work </a:t>
            </a:r>
            <a:r>
              <a:rPr lang="mr-IN" baseline="0" dirty="0"/>
              <a:t>–</a:t>
            </a:r>
            <a:r>
              <a:rPr lang="en-GB" baseline="0" dirty="0"/>
              <a:t> we can influence organisations and policies more broadly. </a:t>
            </a:r>
            <a:endParaRPr lang="en-GB" dirty="0"/>
          </a:p>
          <a:p>
            <a:endParaRPr lang="en-GB" dirty="0"/>
          </a:p>
          <a:p>
            <a:r>
              <a:rPr lang="en-GB" dirty="0"/>
              <a:t>Continuing survey?</a:t>
            </a:r>
          </a:p>
          <a:p>
            <a:r>
              <a:rPr lang="en-GB" dirty="0"/>
              <a:t>Piloting brief coaching intervention – address processes that are implicated in development and maintenance of a range of mental health diagnoses</a:t>
            </a:r>
          </a:p>
          <a:p>
            <a:r>
              <a:rPr lang="en-GB" dirty="0"/>
              <a:t>First aid tool kit – includes guidance for medical directors/hospitals</a:t>
            </a:r>
          </a:p>
          <a:p>
            <a:r>
              <a:rPr lang="en-GB" dirty="0"/>
              <a:t> Influence policy</a:t>
            </a:r>
          </a:p>
          <a:p>
            <a:endParaRPr lang="en-US" dirty="0"/>
          </a:p>
        </p:txBody>
      </p:sp>
      <p:sp>
        <p:nvSpPr>
          <p:cNvPr id="4" name="Slide Number Placeholder 3"/>
          <p:cNvSpPr>
            <a:spLocks noGrp="1"/>
          </p:cNvSpPr>
          <p:nvPr>
            <p:ph type="sldNum" sz="quarter" idx="10"/>
          </p:nvPr>
        </p:nvSpPr>
        <p:spPr/>
        <p:txBody>
          <a:bodyPr/>
          <a:lstStyle/>
          <a:p>
            <a:fld id="{84D549E8-0126-43DA-8BC1-6EF314FCF034}" type="slidenum">
              <a:rPr lang="en-GB" smtClean="0"/>
              <a:pPr/>
              <a:t>6</a:t>
            </a:fld>
            <a:endParaRPr lang="en-GB"/>
          </a:p>
        </p:txBody>
      </p:sp>
    </p:spTree>
    <p:extLst>
      <p:ext uri="{BB962C8B-B14F-4D97-AF65-F5344CB8AC3E}">
        <p14:creationId xmlns:p14="http://schemas.microsoft.com/office/powerpoint/2010/main" val="144293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449918" rtl="0" eaLnBrk="1" fontAlgn="auto" latinLnBrk="0" hangingPunct="1">
              <a:lnSpc>
                <a:spcPct val="100000"/>
              </a:lnSpc>
              <a:spcBef>
                <a:spcPts val="0"/>
              </a:spcBef>
              <a:spcAft>
                <a:spcPts val="0"/>
              </a:spcAft>
              <a:buClrTx/>
              <a:buSzTx/>
              <a:buFontTx/>
              <a:buNone/>
              <a:tabLst/>
              <a:defRPr/>
            </a:pPr>
            <a:r>
              <a:rPr lang="en-US" sz="1200" b="1" dirty="0"/>
              <a:t>Speaker notes:</a:t>
            </a:r>
          </a:p>
          <a:p>
            <a:pPr defTabSz="1449918">
              <a:defRPr/>
            </a:pPr>
            <a:r>
              <a:rPr lang="en-CA" altLang="en-US" sz="1200" dirty="0"/>
              <a:t>This slide must be visually presented to the audience AND verbalized by the speaker.</a:t>
            </a:r>
          </a:p>
          <a:p>
            <a:pPr defTabSz="1449918">
              <a:defRPr/>
            </a:pPr>
            <a:r>
              <a:rPr lang="en-CA" sz="1200" kern="1200" dirty="0">
                <a:solidFill>
                  <a:schemeClr val="tx1"/>
                </a:solidFill>
                <a:effectLst/>
                <a:latin typeface="+mn-lt"/>
                <a:ea typeface="+mn-ea"/>
                <a:cs typeface="+mn-cs"/>
              </a:rPr>
              <a:t>All financial or in-kind relationships with for- and not-for-profit organizations (not only those relevant to the subject being discussed) encompassing the two (2) years up to and including the current presentation, must be declared and disclosed. This applies to all scientific planning committee members, speakers, moderators, facilitators, and authors.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0AC2BFD-7DF5-43F3-B370-424F643A0134}" type="slidenum">
              <a:rPr lang="en-CA" smtClean="0">
                <a:solidFill>
                  <a:prstClr val="black"/>
                </a:solidFill>
              </a:rPr>
              <a:pPr/>
              <a:t>15</a:t>
            </a:fld>
            <a:endParaRPr lang="en-CA">
              <a:solidFill>
                <a:prstClr val="black"/>
              </a:solidFill>
            </a:endParaRPr>
          </a:p>
        </p:txBody>
      </p:sp>
    </p:spTree>
    <p:extLst>
      <p:ext uri="{BB962C8B-B14F-4D97-AF65-F5344CB8AC3E}">
        <p14:creationId xmlns:p14="http://schemas.microsoft.com/office/powerpoint/2010/main" val="672137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MS PGothic" panose="020B0600070205080204" pitchFamily="34" charset="-128"/>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1050" indent="-298450">
              <a:spcBef>
                <a:spcPct val="30000"/>
              </a:spcBef>
              <a:defRPr sz="1200">
                <a:solidFill>
                  <a:schemeClr val="tx1"/>
                </a:solidFill>
                <a:latin typeface="Calibri" panose="020F0502020204030204" pitchFamily="34" charset="0"/>
              </a:defRPr>
            </a:lvl2pPr>
            <a:lvl3pPr marL="1204913" indent="-238125">
              <a:spcBef>
                <a:spcPct val="30000"/>
              </a:spcBef>
              <a:defRPr sz="1200">
                <a:solidFill>
                  <a:schemeClr val="tx1"/>
                </a:solidFill>
                <a:latin typeface="Calibri" panose="020F0502020204030204" pitchFamily="34" charset="0"/>
              </a:defRPr>
            </a:lvl3pPr>
            <a:lvl4pPr marL="1689100" indent="-238125">
              <a:spcBef>
                <a:spcPct val="30000"/>
              </a:spcBef>
              <a:defRPr sz="1200">
                <a:solidFill>
                  <a:schemeClr val="tx1"/>
                </a:solidFill>
                <a:latin typeface="Calibri" panose="020F0502020204030204" pitchFamily="34" charset="0"/>
              </a:defRPr>
            </a:lvl4pPr>
            <a:lvl5pPr marL="2171700" indent="-238125">
              <a:spcBef>
                <a:spcPct val="30000"/>
              </a:spcBef>
              <a:defRPr sz="1200">
                <a:solidFill>
                  <a:schemeClr val="tx1"/>
                </a:solidFill>
                <a:latin typeface="Calibri" panose="020F0502020204030204" pitchFamily="34" charset="0"/>
              </a:defRPr>
            </a:lvl5pPr>
            <a:lvl6pPr marL="2628900" indent="-238125" eaLnBrk="0" fontAlgn="base" hangingPunct="0">
              <a:spcBef>
                <a:spcPct val="30000"/>
              </a:spcBef>
              <a:spcAft>
                <a:spcPct val="0"/>
              </a:spcAft>
              <a:defRPr sz="1200">
                <a:solidFill>
                  <a:schemeClr val="tx1"/>
                </a:solidFill>
                <a:latin typeface="Calibri" panose="020F0502020204030204" pitchFamily="34" charset="0"/>
              </a:defRPr>
            </a:lvl6pPr>
            <a:lvl7pPr marL="3086100" indent="-238125" eaLnBrk="0" fontAlgn="base" hangingPunct="0">
              <a:spcBef>
                <a:spcPct val="30000"/>
              </a:spcBef>
              <a:spcAft>
                <a:spcPct val="0"/>
              </a:spcAft>
              <a:defRPr sz="1200">
                <a:solidFill>
                  <a:schemeClr val="tx1"/>
                </a:solidFill>
                <a:latin typeface="Calibri" panose="020F0502020204030204" pitchFamily="34" charset="0"/>
              </a:defRPr>
            </a:lvl7pPr>
            <a:lvl8pPr marL="3543300" indent="-238125" eaLnBrk="0" fontAlgn="base" hangingPunct="0">
              <a:spcBef>
                <a:spcPct val="30000"/>
              </a:spcBef>
              <a:spcAft>
                <a:spcPct val="0"/>
              </a:spcAft>
              <a:defRPr sz="1200">
                <a:solidFill>
                  <a:schemeClr val="tx1"/>
                </a:solidFill>
                <a:latin typeface="Calibri" panose="020F0502020204030204" pitchFamily="34" charset="0"/>
              </a:defRPr>
            </a:lvl8pPr>
            <a:lvl9pPr marL="4000500" indent="-2381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6191F1-1BF1-4039-A298-34F258C02225}" type="slidenum">
              <a:rPr lang="en-US" altLang="en-US" smtClean="0">
                <a:solidFill>
                  <a:srgbClr val="000000"/>
                </a:solidFill>
                <a:ea typeface="MS PGothic" panose="020B0600070205080204" pitchFamily="34" charset="-128"/>
              </a:rPr>
              <a:pPr>
                <a:spcBef>
                  <a:spcPct val="0"/>
                </a:spcBef>
              </a:pPr>
              <a:t>16</a:t>
            </a:fld>
            <a:endParaRPr lang="en-US" altLang="en-US">
              <a:solidFill>
                <a:srgbClr val="000000"/>
              </a:solidFill>
              <a:ea typeface="MS PGothic" panose="020B0600070205080204" pitchFamily="34" charset="-128"/>
            </a:endParaRPr>
          </a:p>
        </p:txBody>
      </p:sp>
    </p:spTree>
    <p:extLst>
      <p:ext uri="{BB962C8B-B14F-4D97-AF65-F5344CB8AC3E}">
        <p14:creationId xmlns:p14="http://schemas.microsoft.com/office/powerpoint/2010/main" val="121884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Significant effect of Time (group*time p = .072)</a:t>
            </a:r>
          </a:p>
          <a:p>
            <a:endParaRPr lang="en-CA" dirty="0"/>
          </a:p>
          <a:p>
            <a:r>
              <a:rPr lang="en-CA" dirty="0"/>
              <a:t>Time and Group*Time significant for Performance</a:t>
            </a:r>
          </a:p>
          <a:p>
            <a:r>
              <a:rPr lang="en-CA" dirty="0"/>
              <a:t>Absenteeism not significant</a:t>
            </a:r>
          </a:p>
          <a:p>
            <a:endParaRPr lang="en-US" dirty="0"/>
          </a:p>
        </p:txBody>
      </p:sp>
      <p:sp>
        <p:nvSpPr>
          <p:cNvPr id="4" name="Slide Number Placeholder 3"/>
          <p:cNvSpPr>
            <a:spLocks noGrp="1"/>
          </p:cNvSpPr>
          <p:nvPr>
            <p:ph type="sldNum" sz="quarter" idx="10"/>
          </p:nvPr>
        </p:nvSpPr>
        <p:spPr/>
        <p:txBody>
          <a:bodyPr/>
          <a:lstStyle/>
          <a:p>
            <a:fld id="{50079ED1-A911-D542-BABE-0553721157A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984375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3000668-4B85-DE49-BC2F-E0E9F6C43842}" type="slidenum">
              <a:rPr lang="en-US">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1993124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 the modern world – change</a:t>
            </a:r>
            <a:r>
              <a:rPr lang="en-GB" baseline="0" dirty="0"/>
              <a:t> happens at an incredibly fast pace – with new technology, globalisation, jobs now that didn’t even exist 5 years ago! In fact – Buddhist idea of impermanence – we are constantly changing</a:t>
            </a:r>
          </a:p>
          <a:p>
            <a:endParaRPr lang="en-GB" baseline="0" dirty="0"/>
          </a:p>
          <a:p>
            <a:r>
              <a:rPr lang="en-GB" sz="1200" kern="1200" dirty="0">
                <a:solidFill>
                  <a:schemeClr val="tx1"/>
                </a:solidFill>
                <a:latin typeface="+mn-lt"/>
                <a:ea typeface="+mn-ea"/>
                <a:cs typeface="+mn-cs"/>
              </a:rPr>
              <a:t>‘Resilience is the ability to absorb high levels of disruptive change while displaying low levels of unproductive behaviour’ – unproductive behaviour – not engaging, shutting down, stirring the pot, human behaviour – disruptive change – want to minimise the unproductive behaviour</a:t>
            </a:r>
          </a:p>
          <a:p>
            <a:r>
              <a:rPr lang="en-GB" sz="1200" kern="1200" dirty="0">
                <a:solidFill>
                  <a:schemeClr val="tx1"/>
                </a:solidFill>
                <a:latin typeface="+mn-lt"/>
                <a:ea typeface="+mn-ea"/>
                <a:cs typeface="+mn-cs"/>
              </a:rPr>
              <a:t>Resilient people apply energy more effectively – helps them to adapt to change.</a:t>
            </a:r>
          </a:p>
          <a:p>
            <a:pPr lvl="0"/>
            <a:r>
              <a:rPr lang="en-GB" sz="1200" kern="1200" dirty="0">
                <a:solidFill>
                  <a:schemeClr val="tx1"/>
                </a:solidFill>
                <a:latin typeface="+mn-lt"/>
                <a:ea typeface="+mn-ea"/>
                <a:cs typeface="+mn-cs"/>
              </a:rPr>
              <a:t>Cope effectively with stress and uncertainty</a:t>
            </a:r>
          </a:p>
          <a:p>
            <a:pPr lvl="0"/>
            <a:r>
              <a:rPr lang="en-GB" sz="1200" kern="1200" dirty="0">
                <a:solidFill>
                  <a:schemeClr val="tx1"/>
                </a:solidFill>
                <a:latin typeface="+mn-lt"/>
                <a:ea typeface="+mn-ea"/>
                <a:cs typeface="+mn-cs"/>
              </a:rPr>
              <a:t>Bounce back from physical and psychological stress i.e. they recover from stress more quickly</a:t>
            </a:r>
          </a:p>
          <a:p>
            <a:pPr lvl="0"/>
            <a:r>
              <a:rPr lang="en-GB" sz="1200" kern="1200" dirty="0">
                <a:solidFill>
                  <a:schemeClr val="tx1"/>
                </a:solidFill>
                <a:latin typeface="+mn-lt"/>
                <a:ea typeface="+mn-ea"/>
                <a:cs typeface="+mn-cs"/>
              </a:rPr>
              <a:t>Absorb high levels of change and remain effective</a:t>
            </a:r>
          </a:p>
          <a:p>
            <a:pPr lvl="0"/>
            <a:r>
              <a:rPr lang="en-GB" sz="1200" kern="1200" dirty="0">
                <a:solidFill>
                  <a:schemeClr val="tx1"/>
                </a:solidFill>
                <a:latin typeface="+mn-lt"/>
                <a:ea typeface="+mn-ea"/>
                <a:cs typeface="+mn-cs"/>
              </a:rPr>
              <a:t>Adjust to disruption in life</a:t>
            </a:r>
          </a:p>
          <a:p>
            <a:pPr lvl="0"/>
            <a:r>
              <a:rPr lang="en-GB" sz="1200" kern="1200" dirty="0">
                <a:solidFill>
                  <a:schemeClr val="tx1"/>
                </a:solidFill>
                <a:latin typeface="+mn-lt"/>
                <a:ea typeface="+mn-ea"/>
                <a:cs typeface="+mn-cs"/>
              </a:rPr>
              <a:t>Maintain high levels of productivity</a:t>
            </a:r>
          </a:p>
          <a:p>
            <a:r>
              <a:rPr lang="en-GB" sz="1200" kern="1200" dirty="0">
                <a:solidFill>
                  <a:schemeClr val="tx1"/>
                </a:solidFill>
                <a:latin typeface="+mn-lt"/>
                <a:ea typeface="+mn-ea"/>
                <a:cs typeface="+mn-cs"/>
              </a:rPr>
              <a:t>Recover more quickly and more effectively!! – takes more to disrupt, less unproductive behaviour, quicker recovery</a:t>
            </a:r>
          </a:p>
          <a:p>
            <a:endParaRPr lang="en-GB" baseline="0" dirty="0"/>
          </a:p>
          <a:p>
            <a:r>
              <a:rPr lang="en-GB" baseline="0" dirty="0"/>
              <a:t> </a:t>
            </a:r>
            <a:endParaRPr lang="en-GB" dirty="0"/>
          </a:p>
        </p:txBody>
      </p:sp>
      <p:sp>
        <p:nvSpPr>
          <p:cNvPr id="4" name="Slide Number Placeholder 3"/>
          <p:cNvSpPr>
            <a:spLocks noGrp="1"/>
          </p:cNvSpPr>
          <p:nvPr>
            <p:ph type="sldNum" sz="quarter" idx="10"/>
          </p:nvPr>
        </p:nvSpPr>
        <p:spPr/>
        <p:txBody>
          <a:bodyPr/>
          <a:lstStyle/>
          <a:p>
            <a:pPr defTabSz="457200">
              <a:defRPr/>
            </a:pPr>
            <a:fld id="{366A0B96-C9E4-4BFB-AB37-AA7A14AAC6AB}" type="slidenum">
              <a:rPr lang="en-GB" smtClean="0">
                <a:solidFill>
                  <a:prstClr val="black"/>
                </a:solidFill>
              </a:rPr>
              <a:pPr defTabSz="457200">
                <a:defRPr/>
              </a:pPr>
              <a:t>38</a:t>
            </a:fld>
            <a:endParaRPr lang="en-GB">
              <a:solidFill>
                <a:prstClr val="black"/>
              </a:solidFill>
            </a:endParaRPr>
          </a:p>
        </p:txBody>
      </p:sp>
    </p:spTree>
    <p:extLst>
      <p:ext uri="{BB962C8B-B14F-4D97-AF65-F5344CB8AC3E}">
        <p14:creationId xmlns:p14="http://schemas.microsoft.com/office/powerpoint/2010/main" val="1057637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defTabSz="457200">
              <a:defRPr/>
            </a:pPr>
            <a:fld id="{366A0B96-C9E4-4BFB-AB37-AA7A14AAC6AB}" type="slidenum">
              <a:rPr lang="en-GB" smtClean="0">
                <a:solidFill>
                  <a:prstClr val="black"/>
                </a:solidFill>
              </a:rPr>
              <a:pPr defTabSz="457200">
                <a:defRPr/>
              </a:pPr>
              <a:t>39</a:t>
            </a:fld>
            <a:endParaRPr lang="en-GB">
              <a:solidFill>
                <a:prstClr val="black"/>
              </a:solidFill>
            </a:endParaRPr>
          </a:p>
        </p:txBody>
      </p:sp>
    </p:spTree>
    <p:extLst>
      <p:ext uri="{BB962C8B-B14F-4D97-AF65-F5344CB8AC3E}">
        <p14:creationId xmlns:p14="http://schemas.microsoft.com/office/powerpoint/2010/main" val="179665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EAEAEA-9A6C-4740-B331-3AA2086BCDF8}"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561B6-3186-5949-8A21-73D9185DB098}" type="slidenum">
              <a:rPr lang="en-US" smtClean="0"/>
              <a:t>‹#›</a:t>
            </a:fld>
            <a:endParaRPr lang="en-US"/>
          </a:p>
        </p:txBody>
      </p:sp>
    </p:spTree>
    <p:extLst>
      <p:ext uri="{BB962C8B-B14F-4D97-AF65-F5344CB8AC3E}">
        <p14:creationId xmlns:p14="http://schemas.microsoft.com/office/powerpoint/2010/main" val="17672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EAEAEA-9A6C-4740-B331-3AA2086BCDF8}"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561B6-3186-5949-8A21-73D9185DB098}" type="slidenum">
              <a:rPr lang="en-US" smtClean="0"/>
              <a:t>‹#›</a:t>
            </a:fld>
            <a:endParaRPr lang="en-US"/>
          </a:p>
        </p:txBody>
      </p:sp>
    </p:spTree>
    <p:extLst>
      <p:ext uri="{BB962C8B-B14F-4D97-AF65-F5344CB8AC3E}">
        <p14:creationId xmlns:p14="http://schemas.microsoft.com/office/powerpoint/2010/main" val="122177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EAEAEA-9A6C-4740-B331-3AA2086BCDF8}"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561B6-3186-5949-8A21-73D9185DB098}" type="slidenum">
              <a:rPr lang="en-US" smtClean="0"/>
              <a:t>‹#›</a:t>
            </a:fld>
            <a:endParaRPr lang="en-US"/>
          </a:p>
        </p:txBody>
      </p:sp>
    </p:spTree>
    <p:extLst>
      <p:ext uri="{BB962C8B-B14F-4D97-AF65-F5344CB8AC3E}">
        <p14:creationId xmlns:p14="http://schemas.microsoft.com/office/powerpoint/2010/main" val="446422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339075" y="1522651"/>
            <a:ext cx="9239947" cy="2167334"/>
          </a:xfrm>
          <a:prstGeom prst="rect">
            <a:avLst/>
          </a:prstGeom>
        </p:spPr>
        <p:txBody>
          <a:bodyPr lIns="0" tIns="0" rIns="0" bIns="0"/>
          <a:lstStyle>
            <a:lvl1pPr marL="0" indent="0">
              <a:buNone/>
              <a:defRPr sz="5760" b="1">
                <a:solidFill>
                  <a:schemeClr val="accent2"/>
                </a:solidFill>
              </a:defRPr>
            </a:lvl1pPr>
            <a:lvl2pPr marL="548640" indent="0">
              <a:buNone/>
              <a:defRPr sz="5760" b="1"/>
            </a:lvl2pPr>
            <a:lvl3pPr marL="1097280" indent="0">
              <a:buNone/>
              <a:defRPr sz="5760" b="1"/>
            </a:lvl3pPr>
            <a:lvl4pPr marL="1645920" indent="0">
              <a:buNone/>
              <a:defRPr sz="5760" b="1"/>
            </a:lvl4pPr>
            <a:lvl5pPr marL="2194560" indent="0">
              <a:buNone/>
              <a:defRPr sz="5760" b="1"/>
            </a:lvl5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1339075" y="1522651"/>
            <a:ext cx="9239947" cy="1915874"/>
          </a:xfrm>
          <a:prstGeom prst="rect">
            <a:avLst/>
          </a:prstGeom>
        </p:spPr>
        <p:txBody>
          <a:bodyPr lIns="0" tIns="0" rIns="0" bIns="0"/>
          <a:lstStyle>
            <a:lvl1pPr marL="0" indent="0">
              <a:buNone/>
              <a:defRPr sz="5760" b="0" baseline="0">
                <a:solidFill>
                  <a:schemeClr val="accent2"/>
                </a:solidFill>
              </a:defRPr>
            </a:lvl1pPr>
            <a:lvl2pPr marL="548640" indent="0">
              <a:buNone/>
              <a:defRPr sz="5760" b="1"/>
            </a:lvl2pPr>
            <a:lvl3pPr marL="1097280" indent="0">
              <a:buNone/>
              <a:defRPr sz="5760" b="1"/>
            </a:lvl3pPr>
            <a:lvl4pPr marL="1645920" indent="0">
              <a:buNone/>
              <a:defRPr sz="5760" b="1"/>
            </a:lvl4pPr>
            <a:lvl5pPr marL="2194560" indent="0">
              <a:buNone/>
              <a:defRPr sz="5760" b="1"/>
            </a:lvl5pPr>
          </a:lstStyle>
          <a:p>
            <a:pPr lvl="0"/>
            <a:r>
              <a:rPr lang="en-US"/>
              <a:t>Click to edit Master text styles</a:t>
            </a:r>
          </a:p>
        </p:txBody>
      </p:sp>
      <p:sp>
        <p:nvSpPr>
          <p:cNvPr id="6" name="Text Placeholder 5"/>
          <p:cNvSpPr>
            <a:spLocks noGrp="1"/>
          </p:cNvSpPr>
          <p:nvPr>
            <p:ph type="body" sz="quarter" idx="11"/>
          </p:nvPr>
        </p:nvSpPr>
        <p:spPr>
          <a:xfrm>
            <a:off x="1339075" y="3438526"/>
            <a:ext cx="9239947" cy="941070"/>
          </a:xfrm>
          <a:prstGeom prst="rect">
            <a:avLst/>
          </a:prstGeom>
        </p:spPr>
        <p:txBody>
          <a:bodyPr lIns="0" tIns="0" rIns="0" bIns="0"/>
          <a:lstStyle>
            <a:lvl1pPr marL="0" indent="0">
              <a:buNone/>
              <a:defRPr sz="2880" b="1">
                <a:solidFill>
                  <a:schemeClr val="tx1"/>
                </a:solidFill>
              </a:defRPr>
            </a:lvl1pPr>
            <a:lvl2pPr marL="548640" indent="0">
              <a:buNone/>
              <a:defRPr sz="2880" b="1"/>
            </a:lvl2pPr>
            <a:lvl3pPr marL="1097280" indent="0">
              <a:buNone/>
              <a:defRPr sz="2880" b="1"/>
            </a:lvl3pPr>
            <a:lvl4pPr marL="1645920" indent="0">
              <a:buNone/>
              <a:defRPr sz="2880" b="1"/>
            </a:lvl4pPr>
            <a:lvl5pPr marL="2194560" indent="0">
              <a:buNone/>
              <a:defRPr sz="2880" b="1"/>
            </a:lvl5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364029" y="1731645"/>
            <a:ext cx="9072033" cy="542924"/>
          </a:xfrm>
          <a:prstGeom prst="rect">
            <a:avLst/>
          </a:prstGeom>
        </p:spPr>
        <p:txBody>
          <a:bodyPr lIns="0" tIns="0" rIns="0" bIns="0"/>
          <a:lstStyle>
            <a:lvl1pPr marL="0" indent="0">
              <a:buNone/>
              <a:defRPr sz="3600" b="1">
                <a:solidFill>
                  <a:schemeClr val="accent2"/>
                </a:solidFill>
              </a:defRPr>
            </a:lvl1pPr>
            <a:lvl2pPr marL="548640" indent="0">
              <a:buNone/>
              <a:defRPr sz="2880" b="1">
                <a:solidFill>
                  <a:schemeClr val="accent2"/>
                </a:solidFill>
              </a:defRPr>
            </a:lvl2pPr>
            <a:lvl3pPr marL="1097280" indent="0">
              <a:buNone/>
              <a:defRPr sz="2880" b="1">
                <a:solidFill>
                  <a:schemeClr val="accent2"/>
                </a:solidFill>
              </a:defRPr>
            </a:lvl3pPr>
            <a:lvl4pPr marL="1645920" indent="0">
              <a:buNone/>
              <a:defRPr sz="2880" b="1">
                <a:solidFill>
                  <a:schemeClr val="accent2"/>
                </a:solidFill>
              </a:defRPr>
            </a:lvl4pPr>
            <a:lvl5pPr marL="2194560" indent="0">
              <a:buNone/>
              <a:defRPr sz="2880" b="1">
                <a:solidFill>
                  <a:schemeClr val="accent2"/>
                </a:solidFill>
              </a:defRPr>
            </a:lvl5pPr>
          </a:lstStyle>
          <a:p>
            <a:pPr lvl="0"/>
            <a:r>
              <a:rPr lang="en-US"/>
              <a:t>Click to edit Master text styles</a:t>
            </a:r>
          </a:p>
        </p:txBody>
      </p:sp>
      <p:sp>
        <p:nvSpPr>
          <p:cNvPr id="7" name="Content Placeholder 6"/>
          <p:cNvSpPr>
            <a:spLocks noGrp="1"/>
          </p:cNvSpPr>
          <p:nvPr>
            <p:ph sz="quarter" idx="11"/>
          </p:nvPr>
        </p:nvSpPr>
        <p:spPr>
          <a:xfrm>
            <a:off x="1363134" y="2679103"/>
            <a:ext cx="9072033" cy="3188959"/>
          </a:xfrm>
          <a:prstGeom prst="rect">
            <a:avLst/>
          </a:prstGeom>
        </p:spPr>
        <p:txBody>
          <a:bodyPr lIns="0" tIns="0" rIns="0" bIns="0"/>
          <a:lstStyle>
            <a:lvl1pPr marL="0" indent="0">
              <a:spcAft>
                <a:spcPts val="720"/>
              </a:spcAft>
              <a:buNone/>
              <a:defRPr sz="1920"/>
            </a:lvl1pPr>
            <a:lvl2pPr marL="325756" indent="-320040">
              <a:buFont typeface="Arial" charset="0"/>
              <a:buChar char="•"/>
              <a:tabLst/>
              <a:defRPr sz="1920"/>
            </a:lvl2pPr>
            <a:lvl3pPr marL="668656" indent="-342900">
              <a:buFont typeface="Arial" charset="0"/>
              <a:buChar char="•"/>
              <a:tabLst/>
              <a:defRPr sz="1920"/>
            </a:lvl3pPr>
            <a:lvl4pPr marL="1066800" indent="-373380">
              <a:buFont typeface="Arial" charset="0"/>
              <a:buChar char="•"/>
              <a:tabLst/>
              <a:defRPr sz="1920"/>
            </a:lvl4pPr>
            <a:lvl5pPr marL="1386840" indent="-320040">
              <a:buFont typeface="Arial" charset="0"/>
              <a:buChar char="•"/>
              <a:tabLst/>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ext Placeholder 4"/>
          <p:cNvSpPr>
            <a:spLocks noGrp="1"/>
          </p:cNvSpPr>
          <p:nvPr>
            <p:ph type="body" sz="quarter" idx="10"/>
          </p:nvPr>
        </p:nvSpPr>
        <p:spPr>
          <a:xfrm>
            <a:off x="1364029" y="1731645"/>
            <a:ext cx="9072033" cy="542924"/>
          </a:xfrm>
          <a:prstGeom prst="rect">
            <a:avLst/>
          </a:prstGeom>
        </p:spPr>
        <p:txBody>
          <a:bodyPr lIns="0" tIns="0" rIns="0" bIns="0"/>
          <a:lstStyle>
            <a:lvl1pPr marL="0" indent="0">
              <a:buNone/>
              <a:defRPr sz="3600" b="1">
                <a:solidFill>
                  <a:schemeClr val="accent2"/>
                </a:solidFill>
              </a:defRPr>
            </a:lvl1pPr>
            <a:lvl2pPr marL="548640" indent="0">
              <a:buNone/>
              <a:defRPr sz="2880" b="1">
                <a:solidFill>
                  <a:schemeClr val="accent2"/>
                </a:solidFill>
              </a:defRPr>
            </a:lvl2pPr>
            <a:lvl3pPr marL="1097280" indent="0">
              <a:buNone/>
              <a:defRPr sz="2880" b="1">
                <a:solidFill>
                  <a:schemeClr val="accent2"/>
                </a:solidFill>
              </a:defRPr>
            </a:lvl3pPr>
            <a:lvl4pPr marL="1645920" indent="0">
              <a:buNone/>
              <a:defRPr sz="2880" b="1">
                <a:solidFill>
                  <a:schemeClr val="accent2"/>
                </a:solidFill>
              </a:defRPr>
            </a:lvl4pPr>
            <a:lvl5pPr marL="2194560" indent="0">
              <a:buNone/>
              <a:defRPr sz="2880" b="1">
                <a:solidFill>
                  <a:schemeClr val="accent2"/>
                </a:solidFill>
              </a:defRPr>
            </a:lvl5pPr>
          </a:lstStyle>
          <a:p>
            <a:pPr lvl="0"/>
            <a:r>
              <a:rPr lang="en-US"/>
              <a:t>Click to edit Master text styles</a:t>
            </a:r>
          </a:p>
        </p:txBody>
      </p:sp>
      <p:sp>
        <p:nvSpPr>
          <p:cNvPr id="14" name="Picture Placeholder 13"/>
          <p:cNvSpPr>
            <a:spLocks noGrp="1"/>
          </p:cNvSpPr>
          <p:nvPr>
            <p:ph type="pic" sz="quarter" idx="14"/>
          </p:nvPr>
        </p:nvSpPr>
        <p:spPr>
          <a:xfrm>
            <a:off x="1363133" y="2821325"/>
            <a:ext cx="2768600" cy="2324100"/>
          </a:xfrm>
          <a:prstGeom prst="rect">
            <a:avLst/>
          </a:prstGeom>
        </p:spPr>
        <p:txBody>
          <a:bodyPr/>
          <a:lstStyle>
            <a:lvl1pPr marL="0" indent="0">
              <a:buNone/>
              <a:defRPr sz="960"/>
            </a:lvl1pPr>
          </a:lstStyle>
          <a:p>
            <a:pPr lvl="0"/>
            <a:endParaRPr lang="en-US" noProof="0" dirty="0"/>
          </a:p>
        </p:txBody>
      </p:sp>
      <p:sp>
        <p:nvSpPr>
          <p:cNvPr id="15" name="Picture Placeholder 13"/>
          <p:cNvSpPr>
            <a:spLocks noGrp="1"/>
          </p:cNvSpPr>
          <p:nvPr>
            <p:ph type="pic" sz="quarter" idx="15"/>
          </p:nvPr>
        </p:nvSpPr>
        <p:spPr>
          <a:xfrm>
            <a:off x="4850796" y="2821325"/>
            <a:ext cx="2768600" cy="2324100"/>
          </a:xfrm>
          <a:prstGeom prst="rect">
            <a:avLst/>
          </a:prstGeom>
        </p:spPr>
        <p:txBody>
          <a:bodyPr/>
          <a:lstStyle>
            <a:lvl1pPr marL="0" indent="0">
              <a:buNone/>
              <a:defRPr sz="960"/>
            </a:lvl1pPr>
          </a:lstStyle>
          <a:p>
            <a:pPr lvl="0"/>
            <a:endParaRPr lang="en-US" noProof="0" dirty="0"/>
          </a:p>
        </p:txBody>
      </p:sp>
      <p:sp>
        <p:nvSpPr>
          <p:cNvPr id="16" name="Picture Placeholder 13"/>
          <p:cNvSpPr>
            <a:spLocks noGrp="1"/>
          </p:cNvSpPr>
          <p:nvPr>
            <p:ph type="pic" sz="quarter" idx="16"/>
          </p:nvPr>
        </p:nvSpPr>
        <p:spPr>
          <a:xfrm>
            <a:off x="8338457" y="2821325"/>
            <a:ext cx="2768600" cy="2324100"/>
          </a:xfrm>
          <a:prstGeom prst="rect">
            <a:avLst/>
          </a:prstGeom>
        </p:spPr>
        <p:txBody>
          <a:bodyPr/>
          <a:lstStyle>
            <a:lvl1pPr marL="0" indent="0">
              <a:buNone/>
              <a:defRPr sz="960"/>
            </a:lvl1pPr>
          </a:lstStyle>
          <a:p>
            <a:pPr lvl="0"/>
            <a:endParaRPr lang="en-US" noProof="0" dirty="0"/>
          </a:p>
        </p:txBody>
      </p:sp>
      <p:sp>
        <p:nvSpPr>
          <p:cNvPr id="18" name="Text Placeholder 17"/>
          <p:cNvSpPr>
            <a:spLocks noGrp="1"/>
          </p:cNvSpPr>
          <p:nvPr>
            <p:ph type="body" sz="quarter" idx="17"/>
          </p:nvPr>
        </p:nvSpPr>
        <p:spPr>
          <a:xfrm>
            <a:off x="1363133" y="5405317"/>
            <a:ext cx="2768600" cy="451484"/>
          </a:xfrm>
          <a:prstGeom prst="rect">
            <a:avLst/>
          </a:prstGeom>
        </p:spPr>
        <p:txBody>
          <a:bodyPr lIns="0" tIns="0" rIns="0" bIns="0"/>
          <a:lstStyle>
            <a:lvl1pPr marL="0" indent="0">
              <a:buNone/>
              <a:defRPr sz="1440" baseline="0"/>
            </a:lvl1pPr>
            <a:lvl2pPr marL="548640" indent="0">
              <a:buNone/>
              <a:defRPr sz="960"/>
            </a:lvl2pPr>
            <a:lvl3pPr marL="1097280" indent="0">
              <a:buNone/>
              <a:defRPr sz="960"/>
            </a:lvl3pPr>
            <a:lvl4pPr marL="1645920" indent="0">
              <a:buNone/>
              <a:defRPr sz="960"/>
            </a:lvl4pPr>
            <a:lvl5pPr marL="2194560" indent="0">
              <a:buNone/>
              <a:defRPr sz="960"/>
            </a:lvl5pPr>
          </a:lstStyle>
          <a:p>
            <a:pPr lvl="0"/>
            <a:r>
              <a:rPr lang="en-US"/>
              <a:t>Click to edit Master text styles</a:t>
            </a:r>
          </a:p>
        </p:txBody>
      </p:sp>
      <p:sp>
        <p:nvSpPr>
          <p:cNvPr id="19" name="Text Placeholder 17"/>
          <p:cNvSpPr>
            <a:spLocks noGrp="1"/>
          </p:cNvSpPr>
          <p:nvPr>
            <p:ph type="body" sz="quarter" idx="18"/>
          </p:nvPr>
        </p:nvSpPr>
        <p:spPr>
          <a:xfrm>
            <a:off x="4864616" y="5405317"/>
            <a:ext cx="2768600" cy="451484"/>
          </a:xfrm>
          <a:prstGeom prst="rect">
            <a:avLst/>
          </a:prstGeom>
        </p:spPr>
        <p:txBody>
          <a:bodyPr lIns="0" tIns="0" rIns="0" bIns="0"/>
          <a:lstStyle>
            <a:lvl1pPr marL="0" indent="0">
              <a:buNone/>
              <a:defRPr sz="1440" baseline="0"/>
            </a:lvl1pPr>
            <a:lvl2pPr marL="548640" indent="0">
              <a:buNone/>
              <a:defRPr sz="960"/>
            </a:lvl2pPr>
            <a:lvl3pPr marL="1097280" indent="0">
              <a:buNone/>
              <a:defRPr sz="960"/>
            </a:lvl3pPr>
            <a:lvl4pPr marL="1645920" indent="0">
              <a:buNone/>
              <a:defRPr sz="960"/>
            </a:lvl4pPr>
            <a:lvl5pPr marL="2194560" indent="0">
              <a:buNone/>
              <a:defRPr sz="960"/>
            </a:lvl5pPr>
          </a:lstStyle>
          <a:p>
            <a:pPr lvl="0"/>
            <a:r>
              <a:rPr lang="en-US"/>
              <a:t>Click to edit Master text styles</a:t>
            </a:r>
          </a:p>
        </p:txBody>
      </p:sp>
      <p:sp>
        <p:nvSpPr>
          <p:cNvPr id="20" name="Text Placeholder 17"/>
          <p:cNvSpPr>
            <a:spLocks noGrp="1"/>
          </p:cNvSpPr>
          <p:nvPr>
            <p:ph type="body" sz="quarter" idx="19"/>
          </p:nvPr>
        </p:nvSpPr>
        <p:spPr>
          <a:xfrm>
            <a:off x="8343797" y="5405317"/>
            <a:ext cx="2768600" cy="451484"/>
          </a:xfrm>
          <a:prstGeom prst="rect">
            <a:avLst/>
          </a:prstGeom>
        </p:spPr>
        <p:txBody>
          <a:bodyPr lIns="0" tIns="0" rIns="0" bIns="0"/>
          <a:lstStyle>
            <a:lvl1pPr marL="0" indent="0">
              <a:buNone/>
              <a:defRPr sz="1440" baseline="0"/>
            </a:lvl1pPr>
            <a:lvl2pPr marL="548640" indent="0">
              <a:buNone/>
              <a:defRPr sz="960"/>
            </a:lvl2pPr>
            <a:lvl3pPr marL="1097280" indent="0">
              <a:buNone/>
              <a:defRPr sz="960"/>
            </a:lvl3pPr>
            <a:lvl4pPr marL="1645920" indent="0">
              <a:buNone/>
              <a:defRPr sz="960"/>
            </a:lvl4pPr>
            <a:lvl5pPr marL="2194560" indent="0">
              <a:buNone/>
              <a:defRPr sz="960"/>
            </a:lvl5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 Placeholder 4"/>
          <p:cNvSpPr>
            <a:spLocks noGrp="1"/>
          </p:cNvSpPr>
          <p:nvPr>
            <p:ph type="body" sz="quarter" idx="10"/>
          </p:nvPr>
        </p:nvSpPr>
        <p:spPr>
          <a:xfrm>
            <a:off x="1364029" y="1731645"/>
            <a:ext cx="9072033" cy="542924"/>
          </a:xfrm>
          <a:prstGeom prst="rect">
            <a:avLst/>
          </a:prstGeom>
        </p:spPr>
        <p:txBody>
          <a:bodyPr lIns="0" tIns="0" rIns="0" bIns="0"/>
          <a:lstStyle>
            <a:lvl1pPr marL="0" indent="0">
              <a:buNone/>
              <a:defRPr sz="3600" b="1">
                <a:solidFill>
                  <a:schemeClr val="accent2"/>
                </a:solidFill>
              </a:defRPr>
            </a:lvl1pPr>
            <a:lvl2pPr marL="548640" indent="0">
              <a:buNone/>
              <a:defRPr sz="2880" b="1">
                <a:solidFill>
                  <a:schemeClr val="accent2"/>
                </a:solidFill>
              </a:defRPr>
            </a:lvl2pPr>
            <a:lvl3pPr marL="1097280" indent="0">
              <a:buNone/>
              <a:defRPr sz="2880" b="1">
                <a:solidFill>
                  <a:schemeClr val="accent2"/>
                </a:solidFill>
              </a:defRPr>
            </a:lvl3pPr>
            <a:lvl4pPr marL="1645920" indent="0">
              <a:buNone/>
              <a:defRPr sz="2880" b="1">
                <a:solidFill>
                  <a:schemeClr val="accent2"/>
                </a:solidFill>
              </a:defRPr>
            </a:lvl4pPr>
            <a:lvl5pPr marL="2194560" indent="0">
              <a:buNone/>
              <a:defRPr sz="2880" b="1">
                <a:solidFill>
                  <a:schemeClr val="accent2"/>
                </a:solidFill>
              </a:defRPr>
            </a:lvl5pPr>
          </a:lstStyle>
          <a:p>
            <a:pPr lvl="0"/>
            <a:r>
              <a:rPr lang="en-US"/>
              <a:t>Click to edit Master text styles</a:t>
            </a:r>
          </a:p>
        </p:txBody>
      </p:sp>
      <p:sp>
        <p:nvSpPr>
          <p:cNvPr id="7" name="Content Placeholder 6"/>
          <p:cNvSpPr>
            <a:spLocks noGrp="1"/>
          </p:cNvSpPr>
          <p:nvPr>
            <p:ph sz="quarter" idx="11"/>
          </p:nvPr>
        </p:nvSpPr>
        <p:spPr>
          <a:xfrm>
            <a:off x="1363135" y="2679103"/>
            <a:ext cx="4301224" cy="3188959"/>
          </a:xfrm>
          <a:prstGeom prst="rect">
            <a:avLst/>
          </a:prstGeom>
        </p:spPr>
        <p:txBody>
          <a:bodyPr lIns="0" tIns="0" rIns="0" bIns="0"/>
          <a:lstStyle>
            <a:lvl1pPr marL="0" indent="0">
              <a:spcAft>
                <a:spcPts val="720"/>
              </a:spcAft>
              <a:buNone/>
              <a:defRPr sz="1920" baseline="0"/>
            </a:lvl1pPr>
            <a:lvl2pPr marL="325756" indent="-320040">
              <a:buFont typeface="Arial" charset="0"/>
              <a:buChar char="•"/>
              <a:tabLst/>
              <a:defRPr sz="1920"/>
            </a:lvl2pPr>
            <a:lvl3pPr marL="645796" indent="-320040">
              <a:buFont typeface="Arial" charset="0"/>
              <a:buChar char="•"/>
              <a:tabLst/>
              <a:defRPr sz="1920"/>
            </a:lvl3pPr>
            <a:lvl4pPr marL="965836" indent="-320040">
              <a:buFont typeface="Arial" charset="0"/>
              <a:buChar char="•"/>
              <a:tabLst/>
              <a:defRPr sz="1920"/>
            </a:lvl4pPr>
            <a:lvl5pPr marL="1283970" indent="-318136">
              <a:buFont typeface="Arial" charset="0"/>
              <a:buChar char="•"/>
              <a:tabLst/>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339075" y="1522651"/>
            <a:ext cx="9239947" cy="2167334"/>
          </a:xfrm>
          <a:prstGeom prst="rect">
            <a:avLst/>
          </a:prstGeom>
        </p:spPr>
        <p:txBody>
          <a:bodyPr lIns="0" tIns="0" rIns="0" bIns="0"/>
          <a:lstStyle>
            <a:lvl1pPr marL="0" indent="0">
              <a:buNone/>
              <a:defRPr sz="5760" b="1">
                <a:solidFill>
                  <a:schemeClr val="accent2"/>
                </a:solidFill>
              </a:defRPr>
            </a:lvl1pPr>
            <a:lvl2pPr marL="548640" indent="0">
              <a:buNone/>
              <a:defRPr sz="5760" b="1"/>
            </a:lvl2pPr>
            <a:lvl3pPr marL="1097280" indent="0">
              <a:buNone/>
              <a:defRPr sz="5760" b="1"/>
            </a:lvl3pPr>
            <a:lvl4pPr marL="1645920" indent="0">
              <a:buNone/>
              <a:defRPr sz="5760" b="1"/>
            </a:lvl4pPr>
            <a:lvl5pPr marL="2194560" indent="0">
              <a:buNone/>
              <a:defRPr sz="5760" b="1"/>
            </a:lvl5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EAEAEA-9A6C-4740-B331-3AA2086BCDF8}"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561B6-3186-5949-8A21-73D9185DB098}" type="slidenum">
              <a:rPr lang="en-US" smtClean="0"/>
              <a:t>‹#›</a:t>
            </a:fld>
            <a:endParaRPr lang="en-US"/>
          </a:p>
        </p:txBody>
      </p:sp>
    </p:spTree>
    <p:extLst>
      <p:ext uri="{BB962C8B-B14F-4D97-AF65-F5344CB8AC3E}">
        <p14:creationId xmlns:p14="http://schemas.microsoft.com/office/powerpoint/2010/main" val="664073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1339075" y="1522651"/>
            <a:ext cx="9239947" cy="1915874"/>
          </a:xfrm>
          <a:prstGeom prst="rect">
            <a:avLst/>
          </a:prstGeom>
        </p:spPr>
        <p:txBody>
          <a:bodyPr lIns="0" tIns="0" rIns="0" bIns="0"/>
          <a:lstStyle>
            <a:lvl1pPr marL="0" indent="0">
              <a:buNone/>
              <a:defRPr sz="5760" b="0" baseline="0">
                <a:solidFill>
                  <a:schemeClr val="accent2"/>
                </a:solidFill>
              </a:defRPr>
            </a:lvl1pPr>
            <a:lvl2pPr marL="548640" indent="0">
              <a:buNone/>
              <a:defRPr sz="5760" b="1"/>
            </a:lvl2pPr>
            <a:lvl3pPr marL="1097280" indent="0">
              <a:buNone/>
              <a:defRPr sz="5760" b="1"/>
            </a:lvl3pPr>
            <a:lvl4pPr marL="1645920" indent="0">
              <a:buNone/>
              <a:defRPr sz="5760" b="1"/>
            </a:lvl4pPr>
            <a:lvl5pPr marL="2194560" indent="0">
              <a:buNone/>
              <a:defRPr sz="5760" b="1"/>
            </a:lvl5pPr>
          </a:lstStyle>
          <a:p>
            <a:pPr lvl="0"/>
            <a:r>
              <a:rPr lang="en-US"/>
              <a:t>Click to edit Master text styles</a:t>
            </a:r>
          </a:p>
        </p:txBody>
      </p:sp>
      <p:sp>
        <p:nvSpPr>
          <p:cNvPr id="6" name="Text Placeholder 5"/>
          <p:cNvSpPr>
            <a:spLocks noGrp="1"/>
          </p:cNvSpPr>
          <p:nvPr>
            <p:ph type="body" sz="quarter" idx="11"/>
          </p:nvPr>
        </p:nvSpPr>
        <p:spPr>
          <a:xfrm>
            <a:off x="1339075" y="3438526"/>
            <a:ext cx="9239947" cy="941070"/>
          </a:xfrm>
          <a:prstGeom prst="rect">
            <a:avLst/>
          </a:prstGeom>
        </p:spPr>
        <p:txBody>
          <a:bodyPr lIns="0" tIns="0" rIns="0" bIns="0"/>
          <a:lstStyle>
            <a:lvl1pPr marL="0" indent="0">
              <a:buNone/>
              <a:defRPr sz="2880" b="1">
                <a:solidFill>
                  <a:schemeClr val="tx1"/>
                </a:solidFill>
              </a:defRPr>
            </a:lvl1pPr>
            <a:lvl2pPr marL="548640" indent="0">
              <a:buNone/>
              <a:defRPr sz="2880" b="1"/>
            </a:lvl2pPr>
            <a:lvl3pPr marL="1097280" indent="0">
              <a:buNone/>
              <a:defRPr sz="2880" b="1"/>
            </a:lvl3pPr>
            <a:lvl4pPr marL="1645920" indent="0">
              <a:buNone/>
              <a:defRPr sz="2880" b="1"/>
            </a:lvl4pPr>
            <a:lvl5pPr marL="2194560" indent="0">
              <a:buNone/>
              <a:defRPr sz="2880" b="1"/>
            </a:lvl5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364029" y="1731645"/>
            <a:ext cx="9072033" cy="542924"/>
          </a:xfrm>
          <a:prstGeom prst="rect">
            <a:avLst/>
          </a:prstGeom>
        </p:spPr>
        <p:txBody>
          <a:bodyPr lIns="0" tIns="0" rIns="0" bIns="0"/>
          <a:lstStyle>
            <a:lvl1pPr marL="0" indent="0">
              <a:buNone/>
              <a:defRPr sz="3600" b="1">
                <a:solidFill>
                  <a:schemeClr val="accent2"/>
                </a:solidFill>
              </a:defRPr>
            </a:lvl1pPr>
            <a:lvl2pPr marL="548640" indent="0">
              <a:buNone/>
              <a:defRPr sz="2880" b="1">
                <a:solidFill>
                  <a:schemeClr val="accent2"/>
                </a:solidFill>
              </a:defRPr>
            </a:lvl2pPr>
            <a:lvl3pPr marL="1097280" indent="0">
              <a:buNone/>
              <a:defRPr sz="2880" b="1">
                <a:solidFill>
                  <a:schemeClr val="accent2"/>
                </a:solidFill>
              </a:defRPr>
            </a:lvl3pPr>
            <a:lvl4pPr marL="1645920" indent="0">
              <a:buNone/>
              <a:defRPr sz="2880" b="1">
                <a:solidFill>
                  <a:schemeClr val="accent2"/>
                </a:solidFill>
              </a:defRPr>
            </a:lvl4pPr>
            <a:lvl5pPr marL="2194560" indent="0">
              <a:buNone/>
              <a:defRPr sz="2880" b="1">
                <a:solidFill>
                  <a:schemeClr val="accent2"/>
                </a:solidFill>
              </a:defRPr>
            </a:lvl5pPr>
          </a:lstStyle>
          <a:p>
            <a:pPr lvl="0"/>
            <a:r>
              <a:rPr lang="en-US"/>
              <a:t>Click to edit Master text styles</a:t>
            </a:r>
          </a:p>
        </p:txBody>
      </p:sp>
      <p:sp>
        <p:nvSpPr>
          <p:cNvPr id="7" name="Content Placeholder 6"/>
          <p:cNvSpPr>
            <a:spLocks noGrp="1"/>
          </p:cNvSpPr>
          <p:nvPr>
            <p:ph sz="quarter" idx="11"/>
          </p:nvPr>
        </p:nvSpPr>
        <p:spPr>
          <a:xfrm>
            <a:off x="1363134" y="2679103"/>
            <a:ext cx="9072033" cy="3188959"/>
          </a:xfrm>
          <a:prstGeom prst="rect">
            <a:avLst/>
          </a:prstGeom>
        </p:spPr>
        <p:txBody>
          <a:bodyPr lIns="0" tIns="0" rIns="0" bIns="0"/>
          <a:lstStyle>
            <a:lvl1pPr marL="0" indent="0">
              <a:spcAft>
                <a:spcPts val="720"/>
              </a:spcAft>
              <a:buNone/>
              <a:defRPr sz="1920"/>
            </a:lvl1pPr>
            <a:lvl2pPr marL="325756" indent="-320040">
              <a:buFont typeface="Arial" charset="0"/>
              <a:buChar char="•"/>
              <a:tabLst/>
              <a:defRPr sz="1920"/>
            </a:lvl2pPr>
            <a:lvl3pPr marL="668656" indent="-342900">
              <a:buFont typeface="Arial" charset="0"/>
              <a:buChar char="•"/>
              <a:tabLst/>
              <a:defRPr sz="1920"/>
            </a:lvl3pPr>
            <a:lvl4pPr marL="1066800" indent="-373380">
              <a:buFont typeface="Arial" charset="0"/>
              <a:buChar char="•"/>
              <a:tabLst/>
              <a:defRPr sz="1920"/>
            </a:lvl4pPr>
            <a:lvl5pPr marL="1386840" indent="-320040">
              <a:buFont typeface="Arial" charset="0"/>
              <a:buChar char="•"/>
              <a:tabLst/>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ext Placeholder 4"/>
          <p:cNvSpPr>
            <a:spLocks noGrp="1"/>
          </p:cNvSpPr>
          <p:nvPr>
            <p:ph type="body" sz="quarter" idx="10"/>
          </p:nvPr>
        </p:nvSpPr>
        <p:spPr>
          <a:xfrm>
            <a:off x="1364029" y="1731645"/>
            <a:ext cx="9072033" cy="542924"/>
          </a:xfrm>
          <a:prstGeom prst="rect">
            <a:avLst/>
          </a:prstGeom>
        </p:spPr>
        <p:txBody>
          <a:bodyPr lIns="0" tIns="0" rIns="0" bIns="0"/>
          <a:lstStyle>
            <a:lvl1pPr marL="0" indent="0">
              <a:buNone/>
              <a:defRPr sz="3600" b="1">
                <a:solidFill>
                  <a:schemeClr val="accent2"/>
                </a:solidFill>
              </a:defRPr>
            </a:lvl1pPr>
            <a:lvl2pPr marL="548640" indent="0">
              <a:buNone/>
              <a:defRPr sz="2880" b="1">
                <a:solidFill>
                  <a:schemeClr val="accent2"/>
                </a:solidFill>
              </a:defRPr>
            </a:lvl2pPr>
            <a:lvl3pPr marL="1097280" indent="0">
              <a:buNone/>
              <a:defRPr sz="2880" b="1">
                <a:solidFill>
                  <a:schemeClr val="accent2"/>
                </a:solidFill>
              </a:defRPr>
            </a:lvl3pPr>
            <a:lvl4pPr marL="1645920" indent="0">
              <a:buNone/>
              <a:defRPr sz="2880" b="1">
                <a:solidFill>
                  <a:schemeClr val="accent2"/>
                </a:solidFill>
              </a:defRPr>
            </a:lvl4pPr>
            <a:lvl5pPr marL="2194560" indent="0">
              <a:buNone/>
              <a:defRPr sz="2880" b="1">
                <a:solidFill>
                  <a:schemeClr val="accent2"/>
                </a:solidFill>
              </a:defRPr>
            </a:lvl5pPr>
          </a:lstStyle>
          <a:p>
            <a:pPr lvl="0"/>
            <a:r>
              <a:rPr lang="en-US"/>
              <a:t>Click to edit Master text styles</a:t>
            </a:r>
          </a:p>
        </p:txBody>
      </p:sp>
      <p:sp>
        <p:nvSpPr>
          <p:cNvPr id="14" name="Picture Placeholder 13"/>
          <p:cNvSpPr>
            <a:spLocks noGrp="1"/>
          </p:cNvSpPr>
          <p:nvPr>
            <p:ph type="pic" sz="quarter" idx="14"/>
          </p:nvPr>
        </p:nvSpPr>
        <p:spPr>
          <a:xfrm>
            <a:off x="1363133" y="2821325"/>
            <a:ext cx="2768600" cy="2324100"/>
          </a:xfrm>
          <a:prstGeom prst="rect">
            <a:avLst/>
          </a:prstGeom>
        </p:spPr>
        <p:txBody>
          <a:bodyPr/>
          <a:lstStyle>
            <a:lvl1pPr marL="0" indent="0">
              <a:buNone/>
              <a:defRPr sz="960"/>
            </a:lvl1pPr>
          </a:lstStyle>
          <a:p>
            <a:pPr lvl="0"/>
            <a:endParaRPr lang="en-US" noProof="0" dirty="0"/>
          </a:p>
        </p:txBody>
      </p:sp>
      <p:sp>
        <p:nvSpPr>
          <p:cNvPr id="15" name="Picture Placeholder 13"/>
          <p:cNvSpPr>
            <a:spLocks noGrp="1"/>
          </p:cNvSpPr>
          <p:nvPr>
            <p:ph type="pic" sz="quarter" idx="15"/>
          </p:nvPr>
        </p:nvSpPr>
        <p:spPr>
          <a:xfrm>
            <a:off x="4850796" y="2821325"/>
            <a:ext cx="2768600" cy="2324100"/>
          </a:xfrm>
          <a:prstGeom prst="rect">
            <a:avLst/>
          </a:prstGeom>
        </p:spPr>
        <p:txBody>
          <a:bodyPr/>
          <a:lstStyle>
            <a:lvl1pPr marL="0" indent="0">
              <a:buNone/>
              <a:defRPr sz="960"/>
            </a:lvl1pPr>
          </a:lstStyle>
          <a:p>
            <a:pPr lvl="0"/>
            <a:endParaRPr lang="en-US" noProof="0" dirty="0"/>
          </a:p>
        </p:txBody>
      </p:sp>
      <p:sp>
        <p:nvSpPr>
          <p:cNvPr id="16" name="Picture Placeholder 13"/>
          <p:cNvSpPr>
            <a:spLocks noGrp="1"/>
          </p:cNvSpPr>
          <p:nvPr>
            <p:ph type="pic" sz="quarter" idx="16"/>
          </p:nvPr>
        </p:nvSpPr>
        <p:spPr>
          <a:xfrm>
            <a:off x="8338457" y="2821325"/>
            <a:ext cx="2768600" cy="2324100"/>
          </a:xfrm>
          <a:prstGeom prst="rect">
            <a:avLst/>
          </a:prstGeom>
        </p:spPr>
        <p:txBody>
          <a:bodyPr/>
          <a:lstStyle>
            <a:lvl1pPr marL="0" indent="0">
              <a:buNone/>
              <a:defRPr sz="960"/>
            </a:lvl1pPr>
          </a:lstStyle>
          <a:p>
            <a:pPr lvl="0"/>
            <a:endParaRPr lang="en-US" noProof="0" dirty="0"/>
          </a:p>
        </p:txBody>
      </p:sp>
      <p:sp>
        <p:nvSpPr>
          <p:cNvPr id="18" name="Text Placeholder 17"/>
          <p:cNvSpPr>
            <a:spLocks noGrp="1"/>
          </p:cNvSpPr>
          <p:nvPr>
            <p:ph type="body" sz="quarter" idx="17"/>
          </p:nvPr>
        </p:nvSpPr>
        <p:spPr>
          <a:xfrm>
            <a:off x="1363133" y="5405317"/>
            <a:ext cx="2768600" cy="451484"/>
          </a:xfrm>
          <a:prstGeom prst="rect">
            <a:avLst/>
          </a:prstGeom>
        </p:spPr>
        <p:txBody>
          <a:bodyPr lIns="0" tIns="0" rIns="0" bIns="0"/>
          <a:lstStyle>
            <a:lvl1pPr marL="0" indent="0">
              <a:buNone/>
              <a:defRPr sz="1440" baseline="0"/>
            </a:lvl1pPr>
            <a:lvl2pPr marL="548640" indent="0">
              <a:buNone/>
              <a:defRPr sz="960"/>
            </a:lvl2pPr>
            <a:lvl3pPr marL="1097280" indent="0">
              <a:buNone/>
              <a:defRPr sz="960"/>
            </a:lvl3pPr>
            <a:lvl4pPr marL="1645920" indent="0">
              <a:buNone/>
              <a:defRPr sz="960"/>
            </a:lvl4pPr>
            <a:lvl5pPr marL="2194560" indent="0">
              <a:buNone/>
              <a:defRPr sz="960"/>
            </a:lvl5pPr>
          </a:lstStyle>
          <a:p>
            <a:pPr lvl="0"/>
            <a:r>
              <a:rPr lang="en-US"/>
              <a:t>Click to edit Master text styles</a:t>
            </a:r>
          </a:p>
        </p:txBody>
      </p:sp>
      <p:sp>
        <p:nvSpPr>
          <p:cNvPr id="19" name="Text Placeholder 17"/>
          <p:cNvSpPr>
            <a:spLocks noGrp="1"/>
          </p:cNvSpPr>
          <p:nvPr>
            <p:ph type="body" sz="quarter" idx="18"/>
          </p:nvPr>
        </p:nvSpPr>
        <p:spPr>
          <a:xfrm>
            <a:off x="4864616" y="5405317"/>
            <a:ext cx="2768600" cy="451484"/>
          </a:xfrm>
          <a:prstGeom prst="rect">
            <a:avLst/>
          </a:prstGeom>
        </p:spPr>
        <p:txBody>
          <a:bodyPr lIns="0" tIns="0" rIns="0" bIns="0"/>
          <a:lstStyle>
            <a:lvl1pPr marL="0" indent="0">
              <a:buNone/>
              <a:defRPr sz="1440" baseline="0"/>
            </a:lvl1pPr>
            <a:lvl2pPr marL="548640" indent="0">
              <a:buNone/>
              <a:defRPr sz="960"/>
            </a:lvl2pPr>
            <a:lvl3pPr marL="1097280" indent="0">
              <a:buNone/>
              <a:defRPr sz="960"/>
            </a:lvl3pPr>
            <a:lvl4pPr marL="1645920" indent="0">
              <a:buNone/>
              <a:defRPr sz="960"/>
            </a:lvl4pPr>
            <a:lvl5pPr marL="2194560" indent="0">
              <a:buNone/>
              <a:defRPr sz="960"/>
            </a:lvl5pPr>
          </a:lstStyle>
          <a:p>
            <a:pPr lvl="0"/>
            <a:r>
              <a:rPr lang="en-US"/>
              <a:t>Click to edit Master text styles</a:t>
            </a:r>
          </a:p>
        </p:txBody>
      </p:sp>
      <p:sp>
        <p:nvSpPr>
          <p:cNvPr id="20" name="Text Placeholder 17"/>
          <p:cNvSpPr>
            <a:spLocks noGrp="1"/>
          </p:cNvSpPr>
          <p:nvPr>
            <p:ph type="body" sz="quarter" idx="19"/>
          </p:nvPr>
        </p:nvSpPr>
        <p:spPr>
          <a:xfrm>
            <a:off x="8343797" y="5405317"/>
            <a:ext cx="2768600" cy="451484"/>
          </a:xfrm>
          <a:prstGeom prst="rect">
            <a:avLst/>
          </a:prstGeom>
        </p:spPr>
        <p:txBody>
          <a:bodyPr lIns="0" tIns="0" rIns="0" bIns="0"/>
          <a:lstStyle>
            <a:lvl1pPr marL="0" indent="0">
              <a:buNone/>
              <a:defRPr sz="1440" baseline="0"/>
            </a:lvl1pPr>
            <a:lvl2pPr marL="548640" indent="0">
              <a:buNone/>
              <a:defRPr sz="960"/>
            </a:lvl2pPr>
            <a:lvl3pPr marL="1097280" indent="0">
              <a:buNone/>
              <a:defRPr sz="960"/>
            </a:lvl3pPr>
            <a:lvl4pPr marL="1645920" indent="0">
              <a:buNone/>
              <a:defRPr sz="960"/>
            </a:lvl4pPr>
            <a:lvl5pPr marL="2194560" indent="0">
              <a:buNone/>
              <a:defRPr sz="960"/>
            </a:lvl5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 Placeholder 4"/>
          <p:cNvSpPr>
            <a:spLocks noGrp="1"/>
          </p:cNvSpPr>
          <p:nvPr>
            <p:ph type="body" sz="quarter" idx="10"/>
          </p:nvPr>
        </p:nvSpPr>
        <p:spPr>
          <a:xfrm>
            <a:off x="1364029" y="1731645"/>
            <a:ext cx="9072033" cy="542924"/>
          </a:xfrm>
          <a:prstGeom prst="rect">
            <a:avLst/>
          </a:prstGeom>
        </p:spPr>
        <p:txBody>
          <a:bodyPr lIns="0" tIns="0" rIns="0" bIns="0"/>
          <a:lstStyle>
            <a:lvl1pPr marL="0" indent="0">
              <a:buNone/>
              <a:defRPr sz="3600" b="1">
                <a:solidFill>
                  <a:schemeClr val="accent2"/>
                </a:solidFill>
              </a:defRPr>
            </a:lvl1pPr>
            <a:lvl2pPr marL="548640" indent="0">
              <a:buNone/>
              <a:defRPr sz="2880" b="1">
                <a:solidFill>
                  <a:schemeClr val="accent2"/>
                </a:solidFill>
              </a:defRPr>
            </a:lvl2pPr>
            <a:lvl3pPr marL="1097280" indent="0">
              <a:buNone/>
              <a:defRPr sz="2880" b="1">
                <a:solidFill>
                  <a:schemeClr val="accent2"/>
                </a:solidFill>
              </a:defRPr>
            </a:lvl3pPr>
            <a:lvl4pPr marL="1645920" indent="0">
              <a:buNone/>
              <a:defRPr sz="2880" b="1">
                <a:solidFill>
                  <a:schemeClr val="accent2"/>
                </a:solidFill>
              </a:defRPr>
            </a:lvl4pPr>
            <a:lvl5pPr marL="2194560" indent="0">
              <a:buNone/>
              <a:defRPr sz="2880" b="1">
                <a:solidFill>
                  <a:schemeClr val="accent2"/>
                </a:solidFill>
              </a:defRPr>
            </a:lvl5pPr>
          </a:lstStyle>
          <a:p>
            <a:pPr lvl="0"/>
            <a:r>
              <a:rPr lang="en-US"/>
              <a:t>Click to edit Master text styles</a:t>
            </a:r>
          </a:p>
        </p:txBody>
      </p:sp>
      <p:sp>
        <p:nvSpPr>
          <p:cNvPr id="7" name="Content Placeholder 6"/>
          <p:cNvSpPr>
            <a:spLocks noGrp="1"/>
          </p:cNvSpPr>
          <p:nvPr>
            <p:ph sz="quarter" idx="11"/>
          </p:nvPr>
        </p:nvSpPr>
        <p:spPr>
          <a:xfrm>
            <a:off x="1363135" y="2679103"/>
            <a:ext cx="4301224" cy="3188959"/>
          </a:xfrm>
          <a:prstGeom prst="rect">
            <a:avLst/>
          </a:prstGeom>
        </p:spPr>
        <p:txBody>
          <a:bodyPr lIns="0" tIns="0" rIns="0" bIns="0"/>
          <a:lstStyle>
            <a:lvl1pPr marL="0" indent="0">
              <a:spcAft>
                <a:spcPts val="720"/>
              </a:spcAft>
              <a:buNone/>
              <a:defRPr sz="1920" baseline="0"/>
            </a:lvl1pPr>
            <a:lvl2pPr marL="325756" indent="-320040">
              <a:buFont typeface="Arial" charset="0"/>
              <a:buChar char="•"/>
              <a:tabLst/>
              <a:defRPr sz="1920"/>
            </a:lvl2pPr>
            <a:lvl3pPr marL="645796" indent="-320040">
              <a:buFont typeface="Arial" charset="0"/>
              <a:buChar char="•"/>
              <a:tabLst/>
              <a:defRPr sz="1920"/>
            </a:lvl3pPr>
            <a:lvl4pPr marL="965836" indent="-320040">
              <a:buFont typeface="Arial" charset="0"/>
              <a:buChar char="•"/>
              <a:tabLst/>
              <a:defRPr sz="1920"/>
            </a:lvl4pPr>
            <a:lvl5pPr marL="1283970" indent="-318136">
              <a:buFont typeface="Arial" charset="0"/>
              <a:buChar char="•"/>
              <a:tabLst/>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548640" eaLnBrk="0" fontAlgn="base" hangingPunct="0">
              <a:spcBef>
                <a:spcPct val="0"/>
              </a:spcBef>
              <a:spcAft>
                <a:spcPct val="0"/>
              </a:spcAft>
            </a:pPr>
            <a:fld id="{5B8AC772-40B6-463D-8098-C713F6BAA6B0}" type="datetimeFigureOut">
              <a:rPr lang="en-GB" smtClean="0">
                <a:solidFill>
                  <a:srgbClr val="231F20"/>
                </a:solidFill>
                <a:latin typeface="Calibri" panose="020F0502020204030204" pitchFamily="34" charset="0"/>
              </a:rPr>
              <a:pPr defTabSz="548640" eaLnBrk="0" fontAlgn="base" hangingPunct="0">
                <a:spcBef>
                  <a:spcPct val="0"/>
                </a:spcBef>
                <a:spcAft>
                  <a:spcPct val="0"/>
                </a:spcAft>
              </a:pPr>
              <a:t>08/07/2019</a:t>
            </a:fld>
            <a:endParaRPr lang="en-GB">
              <a:solidFill>
                <a:srgbClr val="231F20"/>
              </a:solidFill>
              <a:latin typeface="Calibri" panose="020F0502020204030204" pitchFamily="34" charset="0"/>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pPr defTabSz="548640" eaLnBrk="0" fontAlgn="base" hangingPunct="0">
              <a:spcBef>
                <a:spcPct val="0"/>
              </a:spcBef>
              <a:spcAft>
                <a:spcPct val="0"/>
              </a:spcAft>
            </a:pPr>
            <a:endParaRPr lang="en-GB">
              <a:solidFill>
                <a:srgbClr val="231F20"/>
              </a:solidFill>
              <a:latin typeface="Calibri" panose="020F0502020204030204" pitchFamily="34" charset="0"/>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548640" eaLnBrk="0" fontAlgn="base" hangingPunct="0">
              <a:spcBef>
                <a:spcPct val="0"/>
              </a:spcBef>
              <a:spcAft>
                <a:spcPct val="0"/>
              </a:spcAft>
            </a:pPr>
            <a:fld id="{96DE10CF-8236-4F1E-8244-F1B2929252DB}" type="slidenum">
              <a:rPr lang="en-GB" smtClean="0">
                <a:solidFill>
                  <a:srgbClr val="231F20"/>
                </a:solidFill>
                <a:latin typeface="Calibri" panose="020F0502020204030204" pitchFamily="34" charset="0"/>
              </a:rPr>
              <a:pPr defTabSz="548640" eaLnBrk="0" fontAlgn="base" hangingPunct="0">
                <a:spcBef>
                  <a:spcPct val="0"/>
                </a:spcBef>
                <a:spcAft>
                  <a:spcPct val="0"/>
                </a:spcAft>
              </a:pPr>
              <a:t>‹#›</a:t>
            </a:fld>
            <a:endParaRPr lang="en-GB">
              <a:solidFill>
                <a:srgbClr val="231F20"/>
              </a:solidFill>
              <a:latin typeface="Calibri" panose="020F050202020403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CC9E18-6A93-854F-83F5-B73259A35558}" type="datetimeFigureOut">
              <a:rPr lang="en-US" smtClean="0">
                <a:solidFill>
                  <a:prstClr val="black">
                    <a:tint val="75000"/>
                  </a:prstClr>
                </a:solidFill>
              </a:rPr>
              <a:pPr/>
              <a:t>7/8/2019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71F77E-D442-774B-B8CF-0A075A538CC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CC9E18-6A93-854F-83F5-B73259A35558}" type="datetimeFigureOut">
              <a:rPr lang="en-US" smtClean="0">
                <a:solidFill>
                  <a:prstClr val="black">
                    <a:tint val="75000"/>
                  </a:prstClr>
                </a:solidFill>
              </a:rPr>
              <a:pPr/>
              <a:t>7/8/2019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71F77E-D442-774B-B8CF-0A075A538CC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CC9E18-6A93-854F-83F5-B73259A35558}" type="datetimeFigureOut">
              <a:rPr lang="en-US" smtClean="0">
                <a:solidFill>
                  <a:prstClr val="black">
                    <a:tint val="75000"/>
                  </a:prstClr>
                </a:solidFill>
              </a:rPr>
              <a:pPr/>
              <a:t>7/8/2019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71F77E-D442-774B-B8CF-0A075A538CC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CC9E18-6A93-854F-83F5-B73259A35558}" type="datetimeFigureOut">
              <a:rPr lang="en-US" smtClean="0">
                <a:solidFill>
                  <a:prstClr val="black">
                    <a:tint val="75000"/>
                  </a:prstClr>
                </a:solidFill>
              </a:rPr>
              <a:pPr/>
              <a:t>7/8/2019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71F77E-D442-774B-B8CF-0A075A538CC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CC9E18-6A93-854F-83F5-B73259A35558}" type="datetimeFigureOut">
              <a:rPr lang="en-US" smtClean="0">
                <a:solidFill>
                  <a:prstClr val="black">
                    <a:tint val="75000"/>
                  </a:prstClr>
                </a:solidFill>
              </a:rPr>
              <a:pPr/>
              <a:t>7/8/2019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71F77E-D442-774B-B8CF-0A075A538CC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EAEAEA-9A6C-4740-B331-3AA2086BCDF8}" type="datetimeFigureOut">
              <a:rPr lang="en-US" smtClean="0"/>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561B6-3186-5949-8A21-73D9185DB098}" type="slidenum">
              <a:rPr lang="en-US" smtClean="0"/>
              <a:t>‹#›</a:t>
            </a:fld>
            <a:endParaRPr lang="en-US"/>
          </a:p>
        </p:txBody>
      </p:sp>
    </p:spTree>
    <p:extLst>
      <p:ext uri="{BB962C8B-B14F-4D97-AF65-F5344CB8AC3E}">
        <p14:creationId xmlns:p14="http://schemas.microsoft.com/office/powerpoint/2010/main" val="608733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CC9E18-6A93-854F-83F5-B73259A35558}" type="datetimeFigureOut">
              <a:rPr lang="en-US" smtClean="0">
                <a:solidFill>
                  <a:prstClr val="black">
                    <a:tint val="75000"/>
                  </a:prstClr>
                </a:solidFill>
              </a:rPr>
              <a:pPr/>
              <a:t>7/8/2019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71F77E-D442-774B-B8CF-0A075A538CC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C9E18-6A93-854F-83F5-B73259A35558}" type="datetimeFigureOut">
              <a:rPr lang="en-US" smtClean="0">
                <a:solidFill>
                  <a:prstClr val="black">
                    <a:tint val="75000"/>
                  </a:prstClr>
                </a:solidFill>
              </a:rPr>
              <a:pPr/>
              <a:t>7/8/2019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71F77E-D442-774B-B8CF-0A075A538CC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CC9E18-6A93-854F-83F5-B73259A35558}" type="datetimeFigureOut">
              <a:rPr lang="en-US" smtClean="0">
                <a:solidFill>
                  <a:prstClr val="black">
                    <a:tint val="75000"/>
                  </a:prstClr>
                </a:solidFill>
              </a:rPr>
              <a:pPr/>
              <a:t>7/8/2019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71F77E-D442-774B-B8CF-0A075A538CC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CC9E18-6A93-854F-83F5-B73259A35558}" type="datetimeFigureOut">
              <a:rPr lang="en-US" smtClean="0">
                <a:solidFill>
                  <a:prstClr val="black">
                    <a:tint val="75000"/>
                  </a:prstClr>
                </a:solidFill>
              </a:rPr>
              <a:pPr/>
              <a:t>7/8/2019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71F77E-D442-774B-B8CF-0A075A538CC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CC9E18-6A93-854F-83F5-B73259A35558}" type="datetimeFigureOut">
              <a:rPr lang="en-US" smtClean="0">
                <a:solidFill>
                  <a:prstClr val="black">
                    <a:tint val="75000"/>
                  </a:prstClr>
                </a:solidFill>
              </a:rPr>
              <a:pPr/>
              <a:t>7/8/2019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71F77E-D442-774B-B8CF-0A075A538CC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CC9E18-6A93-854F-83F5-B73259A35558}" type="datetimeFigureOut">
              <a:rPr lang="en-US" smtClean="0">
                <a:solidFill>
                  <a:prstClr val="black">
                    <a:tint val="75000"/>
                  </a:prstClr>
                </a:solidFill>
              </a:rPr>
              <a:pPr/>
              <a:t>7/8/2019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71F77E-D442-774B-B8CF-0A075A538CC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2CA814A5-5B67-49A0-A5BA-40050328EF92}" type="slidenum">
              <a:rPr lang="en-CA" smtClean="0">
                <a:solidFill>
                  <a:prstClr val="black">
                    <a:tint val="75000"/>
                  </a:prstClr>
                </a:solidFill>
              </a:rPr>
              <a:pPr/>
              <a:t>‹#›</a:t>
            </a:fld>
            <a:endParaRPr lang="en-CA">
              <a:solidFill>
                <a:prstClr val="black">
                  <a:tint val="75000"/>
                </a:prstClr>
              </a:solidFill>
            </a:endParaRPr>
          </a:p>
        </p:txBody>
      </p:sp>
      <p:sp>
        <p:nvSpPr>
          <p:cNvPr id="6" name="Text Placeholder 6"/>
          <p:cNvSpPr>
            <a:spLocks noGrp="1"/>
          </p:cNvSpPr>
          <p:nvPr>
            <p:ph type="body" sz="quarter" idx="13"/>
          </p:nvPr>
        </p:nvSpPr>
        <p:spPr>
          <a:xfrm>
            <a:off x="778933" y="6356352"/>
            <a:ext cx="10574867" cy="365125"/>
          </a:xfrm>
        </p:spPr>
        <p:txBody>
          <a:bodyPr bIns="0" anchor="b">
            <a:noAutofit/>
          </a:bodyPr>
          <a:lstStyle>
            <a:lvl1pPr marL="0" indent="0">
              <a:spcBef>
                <a:spcPts val="0"/>
              </a:spcBef>
              <a:spcAft>
                <a:spcPts val="0"/>
              </a:spcAft>
              <a:buNone/>
              <a:defRPr sz="800"/>
            </a:lvl1pPr>
            <a:lvl2pPr marL="342935" indent="0">
              <a:buNone/>
              <a:defRPr/>
            </a:lvl2pPr>
          </a:lstStyle>
          <a:p>
            <a:pPr lvl="0"/>
            <a:r>
              <a:rPr lang="en-US" dirty="0"/>
              <a:t>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737B889-1FCA-4CDB-BC2B-695A65AE9732}" type="datetimeFigureOut">
              <a:rPr lang="en-GB" smtClean="0"/>
              <a:pPr/>
              <a:t>08/07/2019</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6BFEA6F-AF6A-4751-A1F3-A1C453219BF8}" type="slidenum">
              <a:rPr lang="en-GB" smtClean="0"/>
              <a:pPr/>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37B889-1FCA-4CDB-BC2B-695A65AE9732}" type="datetimeFigureOut">
              <a:rPr lang="en-GB" smtClean="0">
                <a:solidFill>
                  <a:srgbClr val="0F6FC6"/>
                </a:solidFill>
              </a:rPr>
              <a:pPr/>
              <a:t>08/07/2019</a:t>
            </a:fld>
            <a:endParaRPr lang="en-GB">
              <a:solidFill>
                <a:srgbClr val="0F6FC6"/>
              </a:solidFill>
            </a:endParaRPr>
          </a:p>
        </p:txBody>
      </p:sp>
      <p:sp>
        <p:nvSpPr>
          <p:cNvPr id="5" name="Footer Placeholder 4"/>
          <p:cNvSpPr>
            <a:spLocks noGrp="1"/>
          </p:cNvSpPr>
          <p:nvPr>
            <p:ph type="ftr" sz="quarter" idx="11"/>
          </p:nvPr>
        </p:nvSpPr>
        <p:spPr/>
        <p:txBody>
          <a:bodyPr/>
          <a:lstStyle/>
          <a:p>
            <a:endParaRPr lang="en-GB">
              <a:solidFill>
                <a:srgbClr val="0F6FC6"/>
              </a:solidFill>
            </a:endParaRPr>
          </a:p>
        </p:txBody>
      </p:sp>
      <p:sp>
        <p:nvSpPr>
          <p:cNvPr id="6" name="Slide Number Placeholder 5"/>
          <p:cNvSpPr>
            <a:spLocks noGrp="1"/>
          </p:cNvSpPr>
          <p:nvPr>
            <p:ph type="sldNum" sz="quarter" idx="12"/>
          </p:nvPr>
        </p:nvSpPr>
        <p:spPr/>
        <p:txBody>
          <a:bodyPr/>
          <a:lstStyle/>
          <a:p>
            <a:fld id="{56BFEA6F-AF6A-4751-A1F3-A1C453219BF8}" type="slidenum">
              <a:rPr lang="en-GB" smtClean="0">
                <a:solidFill>
                  <a:srgbClr val="0F6FC6"/>
                </a:solidFill>
              </a:rPr>
              <a:pPr/>
              <a:t>‹#›</a:t>
            </a:fld>
            <a:endParaRPr lang="en-GB">
              <a:solidFill>
                <a:srgbClr val="0F6FC6"/>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37B889-1FCA-4CDB-BC2B-695A65AE9732}" type="datetimeFigureOut">
              <a:rPr lang="en-GB" smtClean="0">
                <a:solidFill>
                  <a:srgbClr val="0F6FC6"/>
                </a:solidFill>
              </a:rPr>
              <a:pPr/>
              <a:t>08/07/2019</a:t>
            </a:fld>
            <a:endParaRPr lang="en-GB">
              <a:solidFill>
                <a:srgbClr val="0F6FC6"/>
              </a:solidFill>
            </a:endParaRPr>
          </a:p>
        </p:txBody>
      </p:sp>
      <p:sp>
        <p:nvSpPr>
          <p:cNvPr id="5" name="Footer Placeholder 4"/>
          <p:cNvSpPr>
            <a:spLocks noGrp="1"/>
          </p:cNvSpPr>
          <p:nvPr>
            <p:ph type="ftr" sz="quarter" idx="11"/>
          </p:nvPr>
        </p:nvSpPr>
        <p:spPr/>
        <p:txBody>
          <a:bodyPr/>
          <a:lstStyle/>
          <a:p>
            <a:endParaRPr lang="en-GB">
              <a:solidFill>
                <a:srgbClr val="0F6FC6"/>
              </a:solidFill>
            </a:endParaRPr>
          </a:p>
        </p:txBody>
      </p:sp>
      <p:sp>
        <p:nvSpPr>
          <p:cNvPr id="6" name="Slide Number Placeholder 5"/>
          <p:cNvSpPr>
            <a:spLocks noGrp="1"/>
          </p:cNvSpPr>
          <p:nvPr>
            <p:ph type="sldNum" sz="quarter" idx="12"/>
          </p:nvPr>
        </p:nvSpPr>
        <p:spPr/>
        <p:txBody>
          <a:bodyPr/>
          <a:lstStyle/>
          <a:p>
            <a:fld id="{56BFEA6F-AF6A-4751-A1F3-A1C453219BF8}" type="slidenum">
              <a:rPr lang="en-GB" smtClean="0">
                <a:solidFill>
                  <a:srgbClr val="0F6FC6"/>
                </a:solidFill>
              </a:rPr>
              <a:pPr/>
              <a:t>‹#›</a:t>
            </a:fld>
            <a:endParaRPr lang="en-GB">
              <a:solidFill>
                <a:srgbClr val="0F6FC6"/>
              </a:solidFill>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EAEAEA-9A6C-4740-B331-3AA2086BCDF8}"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561B6-3186-5949-8A21-73D9185DB098}" type="slidenum">
              <a:rPr lang="en-US" smtClean="0"/>
              <a:t>‹#›</a:t>
            </a:fld>
            <a:endParaRPr lang="en-US"/>
          </a:p>
        </p:txBody>
      </p:sp>
    </p:spTree>
    <p:extLst>
      <p:ext uri="{BB962C8B-B14F-4D97-AF65-F5344CB8AC3E}">
        <p14:creationId xmlns:p14="http://schemas.microsoft.com/office/powerpoint/2010/main" val="3765461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37B889-1FCA-4CDB-BC2B-695A65AE9732}" type="datetimeFigureOut">
              <a:rPr lang="en-GB" smtClean="0">
                <a:solidFill>
                  <a:srgbClr val="0F6FC6"/>
                </a:solidFill>
              </a:rPr>
              <a:pPr/>
              <a:t>08/07/2019</a:t>
            </a:fld>
            <a:endParaRPr lang="en-GB">
              <a:solidFill>
                <a:srgbClr val="0F6FC6"/>
              </a:solidFill>
            </a:endParaRPr>
          </a:p>
        </p:txBody>
      </p:sp>
      <p:sp>
        <p:nvSpPr>
          <p:cNvPr id="6" name="Footer Placeholder 5"/>
          <p:cNvSpPr>
            <a:spLocks noGrp="1"/>
          </p:cNvSpPr>
          <p:nvPr>
            <p:ph type="ftr" sz="quarter" idx="11"/>
          </p:nvPr>
        </p:nvSpPr>
        <p:spPr/>
        <p:txBody>
          <a:bodyPr/>
          <a:lstStyle/>
          <a:p>
            <a:endParaRPr lang="en-GB">
              <a:solidFill>
                <a:srgbClr val="0F6FC6"/>
              </a:solidFill>
            </a:endParaRPr>
          </a:p>
        </p:txBody>
      </p:sp>
      <p:sp>
        <p:nvSpPr>
          <p:cNvPr id="7" name="Slide Number Placeholder 6"/>
          <p:cNvSpPr>
            <a:spLocks noGrp="1"/>
          </p:cNvSpPr>
          <p:nvPr>
            <p:ph type="sldNum" sz="quarter" idx="12"/>
          </p:nvPr>
        </p:nvSpPr>
        <p:spPr/>
        <p:txBody>
          <a:bodyPr/>
          <a:lstStyle/>
          <a:p>
            <a:fld id="{56BFEA6F-AF6A-4751-A1F3-A1C453219BF8}" type="slidenum">
              <a:rPr lang="en-GB" smtClean="0">
                <a:solidFill>
                  <a:srgbClr val="0F6FC6"/>
                </a:solidFill>
              </a:rPr>
              <a:pPr/>
              <a:t>‹#›</a:t>
            </a:fld>
            <a:endParaRPr lang="en-GB">
              <a:solidFill>
                <a:srgbClr val="0F6FC6"/>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37B889-1FCA-4CDB-BC2B-695A65AE9732}" type="datetimeFigureOut">
              <a:rPr lang="en-GB" smtClean="0">
                <a:solidFill>
                  <a:srgbClr val="0F6FC6"/>
                </a:solidFill>
              </a:rPr>
              <a:pPr/>
              <a:t>08/07/2019</a:t>
            </a:fld>
            <a:endParaRPr lang="en-GB">
              <a:solidFill>
                <a:srgbClr val="0F6FC6"/>
              </a:solidFill>
            </a:endParaRPr>
          </a:p>
        </p:txBody>
      </p:sp>
      <p:sp>
        <p:nvSpPr>
          <p:cNvPr id="8" name="Footer Placeholder 7"/>
          <p:cNvSpPr>
            <a:spLocks noGrp="1"/>
          </p:cNvSpPr>
          <p:nvPr>
            <p:ph type="ftr" sz="quarter" idx="11"/>
          </p:nvPr>
        </p:nvSpPr>
        <p:spPr/>
        <p:txBody>
          <a:bodyPr/>
          <a:lstStyle/>
          <a:p>
            <a:endParaRPr lang="en-GB">
              <a:solidFill>
                <a:srgbClr val="0F6FC6"/>
              </a:solidFill>
            </a:endParaRPr>
          </a:p>
        </p:txBody>
      </p:sp>
      <p:sp>
        <p:nvSpPr>
          <p:cNvPr id="9" name="Slide Number Placeholder 8"/>
          <p:cNvSpPr>
            <a:spLocks noGrp="1"/>
          </p:cNvSpPr>
          <p:nvPr>
            <p:ph type="sldNum" sz="quarter" idx="12"/>
          </p:nvPr>
        </p:nvSpPr>
        <p:spPr/>
        <p:txBody>
          <a:bodyPr/>
          <a:lstStyle/>
          <a:p>
            <a:fld id="{56BFEA6F-AF6A-4751-A1F3-A1C453219BF8}" type="slidenum">
              <a:rPr lang="en-GB" smtClean="0">
                <a:solidFill>
                  <a:srgbClr val="0F6FC6"/>
                </a:solidFill>
              </a:rPr>
              <a:pPr/>
              <a:t>‹#›</a:t>
            </a:fld>
            <a:endParaRPr lang="en-GB">
              <a:solidFill>
                <a:srgbClr val="0F6FC6"/>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37B889-1FCA-4CDB-BC2B-695A65AE9732}" type="datetimeFigureOut">
              <a:rPr lang="en-GB" smtClean="0">
                <a:solidFill>
                  <a:srgbClr val="0F6FC6"/>
                </a:solidFill>
              </a:rPr>
              <a:pPr/>
              <a:t>08/07/2019</a:t>
            </a:fld>
            <a:endParaRPr lang="en-GB">
              <a:solidFill>
                <a:srgbClr val="0F6FC6"/>
              </a:solidFill>
            </a:endParaRPr>
          </a:p>
        </p:txBody>
      </p:sp>
      <p:sp>
        <p:nvSpPr>
          <p:cNvPr id="4" name="Footer Placeholder 3"/>
          <p:cNvSpPr>
            <a:spLocks noGrp="1"/>
          </p:cNvSpPr>
          <p:nvPr>
            <p:ph type="ftr" sz="quarter" idx="11"/>
          </p:nvPr>
        </p:nvSpPr>
        <p:spPr/>
        <p:txBody>
          <a:bodyPr/>
          <a:lstStyle/>
          <a:p>
            <a:endParaRPr lang="en-GB">
              <a:solidFill>
                <a:srgbClr val="0F6FC6"/>
              </a:solidFill>
            </a:endParaRPr>
          </a:p>
        </p:txBody>
      </p:sp>
      <p:sp>
        <p:nvSpPr>
          <p:cNvPr id="5" name="Slide Number Placeholder 4"/>
          <p:cNvSpPr>
            <a:spLocks noGrp="1"/>
          </p:cNvSpPr>
          <p:nvPr>
            <p:ph type="sldNum" sz="quarter" idx="12"/>
          </p:nvPr>
        </p:nvSpPr>
        <p:spPr/>
        <p:txBody>
          <a:bodyPr/>
          <a:lstStyle/>
          <a:p>
            <a:fld id="{56BFEA6F-AF6A-4751-A1F3-A1C453219BF8}" type="slidenum">
              <a:rPr lang="en-GB" smtClean="0">
                <a:solidFill>
                  <a:srgbClr val="0F6FC6"/>
                </a:solidFill>
              </a:rPr>
              <a:pPr/>
              <a:t>‹#›</a:t>
            </a:fld>
            <a:endParaRPr lang="en-GB">
              <a:solidFill>
                <a:srgbClr val="0F6FC6"/>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37B889-1FCA-4CDB-BC2B-695A65AE9732}" type="datetimeFigureOut">
              <a:rPr lang="en-GB" smtClean="0">
                <a:solidFill>
                  <a:srgbClr val="0F6FC6"/>
                </a:solidFill>
              </a:rPr>
              <a:pPr/>
              <a:t>08/07/2019</a:t>
            </a:fld>
            <a:endParaRPr lang="en-GB">
              <a:solidFill>
                <a:srgbClr val="0F6FC6"/>
              </a:solidFill>
            </a:endParaRPr>
          </a:p>
        </p:txBody>
      </p:sp>
      <p:sp>
        <p:nvSpPr>
          <p:cNvPr id="3" name="Footer Placeholder 2"/>
          <p:cNvSpPr>
            <a:spLocks noGrp="1"/>
          </p:cNvSpPr>
          <p:nvPr>
            <p:ph type="ftr" sz="quarter" idx="11"/>
          </p:nvPr>
        </p:nvSpPr>
        <p:spPr/>
        <p:txBody>
          <a:bodyPr/>
          <a:lstStyle/>
          <a:p>
            <a:endParaRPr lang="en-GB">
              <a:solidFill>
                <a:srgbClr val="0F6FC6"/>
              </a:solidFill>
            </a:endParaRPr>
          </a:p>
        </p:txBody>
      </p:sp>
      <p:sp>
        <p:nvSpPr>
          <p:cNvPr id="4" name="Slide Number Placeholder 3"/>
          <p:cNvSpPr>
            <a:spLocks noGrp="1"/>
          </p:cNvSpPr>
          <p:nvPr>
            <p:ph type="sldNum" sz="quarter" idx="12"/>
          </p:nvPr>
        </p:nvSpPr>
        <p:spPr/>
        <p:txBody>
          <a:bodyPr/>
          <a:lstStyle/>
          <a:p>
            <a:fld id="{56BFEA6F-AF6A-4751-A1F3-A1C453219BF8}" type="slidenum">
              <a:rPr lang="en-GB" smtClean="0">
                <a:solidFill>
                  <a:srgbClr val="0F6FC6"/>
                </a:solidFill>
              </a:rPr>
              <a:pPr/>
              <a:t>‹#›</a:t>
            </a:fld>
            <a:endParaRPr lang="en-GB">
              <a:solidFill>
                <a:srgbClr val="0F6FC6"/>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37B889-1FCA-4CDB-BC2B-695A65AE9732}" type="datetimeFigureOut">
              <a:rPr lang="en-GB" smtClean="0">
                <a:solidFill>
                  <a:srgbClr val="0F6FC6"/>
                </a:solidFill>
              </a:rPr>
              <a:pPr/>
              <a:t>08/07/2019</a:t>
            </a:fld>
            <a:endParaRPr lang="en-GB">
              <a:solidFill>
                <a:srgbClr val="0F6FC6"/>
              </a:solidFill>
            </a:endParaRPr>
          </a:p>
        </p:txBody>
      </p:sp>
      <p:sp>
        <p:nvSpPr>
          <p:cNvPr id="6" name="Footer Placeholder 5"/>
          <p:cNvSpPr>
            <a:spLocks noGrp="1"/>
          </p:cNvSpPr>
          <p:nvPr>
            <p:ph type="ftr" sz="quarter" idx="11"/>
          </p:nvPr>
        </p:nvSpPr>
        <p:spPr/>
        <p:txBody>
          <a:bodyPr/>
          <a:lstStyle/>
          <a:p>
            <a:endParaRPr lang="en-GB">
              <a:solidFill>
                <a:srgbClr val="0F6FC6"/>
              </a:solidFill>
            </a:endParaRPr>
          </a:p>
        </p:txBody>
      </p:sp>
      <p:sp>
        <p:nvSpPr>
          <p:cNvPr id="7" name="Slide Number Placeholder 6"/>
          <p:cNvSpPr>
            <a:spLocks noGrp="1"/>
          </p:cNvSpPr>
          <p:nvPr>
            <p:ph type="sldNum" sz="quarter" idx="12"/>
          </p:nvPr>
        </p:nvSpPr>
        <p:spPr/>
        <p:txBody>
          <a:bodyPr/>
          <a:lstStyle/>
          <a:p>
            <a:fld id="{56BFEA6F-AF6A-4751-A1F3-A1C453219BF8}" type="slidenum">
              <a:rPr lang="en-GB" smtClean="0">
                <a:solidFill>
                  <a:srgbClr val="0F6FC6"/>
                </a:solidFill>
              </a:rPr>
              <a:pPr/>
              <a:t>‹#›</a:t>
            </a:fld>
            <a:endParaRPr lang="en-GB">
              <a:solidFill>
                <a:srgbClr val="0F6FC6"/>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37B889-1FCA-4CDB-BC2B-695A65AE9732}" type="datetimeFigureOut">
              <a:rPr lang="en-GB" smtClean="0">
                <a:solidFill>
                  <a:srgbClr val="0F6FC6"/>
                </a:solidFill>
              </a:rPr>
              <a:pPr/>
              <a:t>08/07/2019</a:t>
            </a:fld>
            <a:endParaRPr lang="en-GB">
              <a:solidFill>
                <a:srgbClr val="0F6FC6"/>
              </a:solidFill>
            </a:endParaRPr>
          </a:p>
        </p:txBody>
      </p:sp>
      <p:sp>
        <p:nvSpPr>
          <p:cNvPr id="6" name="Footer Placeholder 5"/>
          <p:cNvSpPr>
            <a:spLocks noGrp="1"/>
          </p:cNvSpPr>
          <p:nvPr>
            <p:ph type="ftr" sz="quarter" idx="11"/>
          </p:nvPr>
        </p:nvSpPr>
        <p:spPr/>
        <p:txBody>
          <a:bodyPr/>
          <a:lstStyle/>
          <a:p>
            <a:endParaRPr lang="en-GB">
              <a:solidFill>
                <a:srgbClr val="0F6FC6"/>
              </a:solidFill>
            </a:endParaRPr>
          </a:p>
        </p:txBody>
      </p:sp>
      <p:sp>
        <p:nvSpPr>
          <p:cNvPr id="7" name="Slide Number Placeholder 6"/>
          <p:cNvSpPr>
            <a:spLocks noGrp="1"/>
          </p:cNvSpPr>
          <p:nvPr>
            <p:ph type="sldNum" sz="quarter" idx="12"/>
          </p:nvPr>
        </p:nvSpPr>
        <p:spPr/>
        <p:txBody>
          <a:bodyPr/>
          <a:lstStyle/>
          <a:p>
            <a:fld id="{56BFEA6F-AF6A-4751-A1F3-A1C453219BF8}" type="slidenum">
              <a:rPr lang="en-GB" smtClean="0">
                <a:solidFill>
                  <a:srgbClr val="0F6FC6"/>
                </a:solidFill>
              </a:rPr>
              <a:pPr/>
              <a:t>‹#›</a:t>
            </a:fld>
            <a:endParaRPr lang="en-GB">
              <a:solidFill>
                <a:srgbClr val="0F6FC6"/>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37B889-1FCA-4CDB-BC2B-695A65AE9732}" type="datetimeFigureOut">
              <a:rPr lang="en-GB" smtClean="0">
                <a:solidFill>
                  <a:srgbClr val="0F6FC6"/>
                </a:solidFill>
              </a:rPr>
              <a:pPr/>
              <a:t>08/07/2019</a:t>
            </a:fld>
            <a:endParaRPr lang="en-GB">
              <a:solidFill>
                <a:srgbClr val="0F6FC6"/>
              </a:solidFill>
            </a:endParaRPr>
          </a:p>
        </p:txBody>
      </p:sp>
      <p:sp>
        <p:nvSpPr>
          <p:cNvPr id="5" name="Footer Placeholder 4"/>
          <p:cNvSpPr>
            <a:spLocks noGrp="1"/>
          </p:cNvSpPr>
          <p:nvPr>
            <p:ph type="ftr" sz="quarter" idx="11"/>
          </p:nvPr>
        </p:nvSpPr>
        <p:spPr/>
        <p:txBody>
          <a:bodyPr/>
          <a:lstStyle/>
          <a:p>
            <a:endParaRPr lang="en-GB">
              <a:solidFill>
                <a:srgbClr val="0F6FC6"/>
              </a:solidFill>
            </a:endParaRPr>
          </a:p>
        </p:txBody>
      </p:sp>
      <p:sp>
        <p:nvSpPr>
          <p:cNvPr id="6" name="Slide Number Placeholder 5"/>
          <p:cNvSpPr>
            <a:spLocks noGrp="1"/>
          </p:cNvSpPr>
          <p:nvPr>
            <p:ph type="sldNum" sz="quarter" idx="12"/>
          </p:nvPr>
        </p:nvSpPr>
        <p:spPr/>
        <p:txBody>
          <a:bodyPr/>
          <a:lstStyle/>
          <a:p>
            <a:fld id="{56BFEA6F-AF6A-4751-A1F3-A1C453219BF8}" type="slidenum">
              <a:rPr lang="en-GB" smtClean="0">
                <a:solidFill>
                  <a:srgbClr val="0F6FC6"/>
                </a:solidFill>
              </a:rPr>
              <a:pPr/>
              <a:t>‹#›</a:t>
            </a:fld>
            <a:endParaRPr lang="en-GB">
              <a:solidFill>
                <a:srgbClr val="0F6FC6"/>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37B889-1FCA-4CDB-BC2B-695A65AE9732}" type="datetimeFigureOut">
              <a:rPr lang="en-GB" smtClean="0">
                <a:solidFill>
                  <a:srgbClr val="0F6FC6"/>
                </a:solidFill>
              </a:rPr>
              <a:pPr/>
              <a:t>08/07/2019</a:t>
            </a:fld>
            <a:endParaRPr lang="en-GB">
              <a:solidFill>
                <a:srgbClr val="0F6FC6"/>
              </a:solidFill>
            </a:endParaRPr>
          </a:p>
        </p:txBody>
      </p:sp>
      <p:sp>
        <p:nvSpPr>
          <p:cNvPr id="5" name="Footer Placeholder 4"/>
          <p:cNvSpPr>
            <a:spLocks noGrp="1"/>
          </p:cNvSpPr>
          <p:nvPr>
            <p:ph type="ftr" sz="quarter" idx="11"/>
          </p:nvPr>
        </p:nvSpPr>
        <p:spPr/>
        <p:txBody>
          <a:bodyPr/>
          <a:lstStyle/>
          <a:p>
            <a:endParaRPr lang="en-GB">
              <a:solidFill>
                <a:srgbClr val="0F6FC6"/>
              </a:solidFill>
            </a:endParaRPr>
          </a:p>
        </p:txBody>
      </p:sp>
      <p:sp>
        <p:nvSpPr>
          <p:cNvPr id="6" name="Slide Number Placeholder 5"/>
          <p:cNvSpPr>
            <a:spLocks noGrp="1"/>
          </p:cNvSpPr>
          <p:nvPr>
            <p:ph type="sldNum" sz="quarter" idx="12"/>
          </p:nvPr>
        </p:nvSpPr>
        <p:spPr/>
        <p:txBody>
          <a:bodyPr/>
          <a:lstStyle/>
          <a:p>
            <a:fld id="{56BFEA6F-AF6A-4751-A1F3-A1C453219BF8}" type="slidenum">
              <a:rPr lang="en-GB" smtClean="0">
                <a:solidFill>
                  <a:srgbClr val="0F6FC6"/>
                </a:solidFill>
              </a:rPr>
              <a:pPr/>
              <a:t>‹#›</a:t>
            </a:fld>
            <a:endParaRPr lang="en-GB">
              <a:solidFill>
                <a:srgbClr val="0F6FC6"/>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EAEAEA-9A6C-4740-B331-3AA2086BCDF8}" type="datetimeFigureOut">
              <a:rPr lang="en-US" smtClean="0"/>
              <a:t>7/8/2019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F561B6-3186-5949-8A21-73D9185DB098}" type="slidenum">
              <a:rPr lang="en-US" smtClean="0"/>
              <a:t>‹#›</a:t>
            </a:fld>
            <a:endParaRPr lang="en-US"/>
          </a:p>
        </p:txBody>
      </p:sp>
    </p:spTree>
    <p:extLst>
      <p:ext uri="{BB962C8B-B14F-4D97-AF65-F5344CB8AC3E}">
        <p14:creationId xmlns:p14="http://schemas.microsoft.com/office/powerpoint/2010/main" val="2124352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EAEAEA-9A6C-4740-B331-3AA2086BCDF8}" type="datetimeFigureOut">
              <a:rPr lang="en-US" smtClean="0"/>
              <a:t>7/8/2019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F561B6-3186-5949-8A21-73D9185DB098}" type="slidenum">
              <a:rPr lang="en-US" smtClean="0"/>
              <a:t>‹#›</a:t>
            </a:fld>
            <a:endParaRPr lang="en-US"/>
          </a:p>
        </p:txBody>
      </p:sp>
    </p:spTree>
    <p:extLst>
      <p:ext uri="{BB962C8B-B14F-4D97-AF65-F5344CB8AC3E}">
        <p14:creationId xmlns:p14="http://schemas.microsoft.com/office/powerpoint/2010/main" val="2078550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AEAEA-9A6C-4740-B331-3AA2086BCDF8}" type="datetimeFigureOut">
              <a:rPr lang="en-US" smtClean="0"/>
              <a:t>7/8/2019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561B6-3186-5949-8A21-73D9185DB098}" type="slidenum">
              <a:rPr lang="en-US" smtClean="0"/>
              <a:t>‹#›</a:t>
            </a:fld>
            <a:endParaRPr lang="en-US"/>
          </a:p>
        </p:txBody>
      </p:sp>
    </p:spTree>
    <p:extLst>
      <p:ext uri="{BB962C8B-B14F-4D97-AF65-F5344CB8AC3E}">
        <p14:creationId xmlns:p14="http://schemas.microsoft.com/office/powerpoint/2010/main" val="108074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EAEAEA-9A6C-4740-B331-3AA2086BCDF8}"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561B6-3186-5949-8A21-73D9185DB098}" type="slidenum">
              <a:rPr lang="en-US" smtClean="0"/>
              <a:t>‹#›</a:t>
            </a:fld>
            <a:endParaRPr lang="en-US"/>
          </a:p>
        </p:txBody>
      </p:sp>
    </p:spTree>
    <p:extLst>
      <p:ext uri="{BB962C8B-B14F-4D97-AF65-F5344CB8AC3E}">
        <p14:creationId xmlns:p14="http://schemas.microsoft.com/office/powerpoint/2010/main" val="622914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EAEAEA-9A6C-4740-B331-3AA2086BCDF8}" type="datetimeFigureOut">
              <a:rPr lang="en-US" smtClean="0"/>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561B6-3186-5949-8A21-73D9185DB098}" type="slidenum">
              <a:rPr lang="en-US" smtClean="0"/>
              <a:t>‹#›</a:t>
            </a:fld>
            <a:endParaRPr lang="en-US"/>
          </a:p>
        </p:txBody>
      </p:sp>
    </p:spTree>
    <p:extLst>
      <p:ext uri="{BB962C8B-B14F-4D97-AF65-F5344CB8AC3E}">
        <p14:creationId xmlns:p14="http://schemas.microsoft.com/office/powerpoint/2010/main" val="34192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AEAEA-9A6C-4740-B331-3AA2086BCDF8}" type="datetimeFigureOut">
              <a:rPr lang="en-US" smtClean="0"/>
              <a:t>7/8/2019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561B6-3186-5949-8A21-73D9185DB098}" type="slidenum">
              <a:rPr lang="en-US" smtClean="0"/>
              <a:t>‹#›</a:t>
            </a:fld>
            <a:endParaRPr lang="en-US"/>
          </a:p>
        </p:txBody>
      </p:sp>
    </p:spTree>
    <p:extLst>
      <p:ext uri="{BB962C8B-B14F-4D97-AF65-F5344CB8AC3E}">
        <p14:creationId xmlns:p14="http://schemas.microsoft.com/office/powerpoint/2010/main" val="196516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26060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lvl1pPr algn="ctr" defTabSz="548640" rtl="0" eaLnBrk="0" fontAlgn="base" hangingPunct="0">
        <a:spcBef>
          <a:spcPct val="0"/>
        </a:spcBef>
        <a:spcAft>
          <a:spcPct val="0"/>
        </a:spcAft>
        <a:defRPr sz="5280" kern="1200">
          <a:solidFill>
            <a:schemeClr val="tx1"/>
          </a:solidFill>
          <a:latin typeface="+mj-lt"/>
          <a:ea typeface="+mj-ea"/>
          <a:cs typeface="+mj-cs"/>
        </a:defRPr>
      </a:lvl1pPr>
      <a:lvl2pPr algn="ctr" defTabSz="548640" rtl="0" eaLnBrk="0" fontAlgn="base" hangingPunct="0">
        <a:spcBef>
          <a:spcPct val="0"/>
        </a:spcBef>
        <a:spcAft>
          <a:spcPct val="0"/>
        </a:spcAft>
        <a:defRPr sz="5280">
          <a:solidFill>
            <a:schemeClr val="tx1"/>
          </a:solidFill>
          <a:latin typeface="Arial" panose="020B0604020202020204" pitchFamily="34" charset="0"/>
        </a:defRPr>
      </a:lvl2pPr>
      <a:lvl3pPr algn="ctr" defTabSz="548640" rtl="0" eaLnBrk="0" fontAlgn="base" hangingPunct="0">
        <a:spcBef>
          <a:spcPct val="0"/>
        </a:spcBef>
        <a:spcAft>
          <a:spcPct val="0"/>
        </a:spcAft>
        <a:defRPr sz="5280">
          <a:solidFill>
            <a:schemeClr val="tx1"/>
          </a:solidFill>
          <a:latin typeface="Arial" panose="020B0604020202020204" pitchFamily="34" charset="0"/>
        </a:defRPr>
      </a:lvl3pPr>
      <a:lvl4pPr algn="ctr" defTabSz="548640" rtl="0" eaLnBrk="0" fontAlgn="base" hangingPunct="0">
        <a:spcBef>
          <a:spcPct val="0"/>
        </a:spcBef>
        <a:spcAft>
          <a:spcPct val="0"/>
        </a:spcAft>
        <a:defRPr sz="5280">
          <a:solidFill>
            <a:schemeClr val="tx1"/>
          </a:solidFill>
          <a:latin typeface="Arial" panose="020B0604020202020204" pitchFamily="34" charset="0"/>
        </a:defRPr>
      </a:lvl4pPr>
      <a:lvl5pPr algn="ctr" defTabSz="548640" rtl="0" eaLnBrk="0" fontAlgn="base" hangingPunct="0">
        <a:spcBef>
          <a:spcPct val="0"/>
        </a:spcBef>
        <a:spcAft>
          <a:spcPct val="0"/>
        </a:spcAft>
        <a:defRPr sz="5280">
          <a:solidFill>
            <a:schemeClr val="tx1"/>
          </a:solidFill>
          <a:latin typeface="Arial" panose="020B0604020202020204" pitchFamily="34" charset="0"/>
        </a:defRPr>
      </a:lvl5pPr>
      <a:lvl6pPr marL="548640" algn="ctr" defTabSz="548640" rtl="0" fontAlgn="base">
        <a:spcBef>
          <a:spcPct val="0"/>
        </a:spcBef>
        <a:spcAft>
          <a:spcPct val="0"/>
        </a:spcAft>
        <a:defRPr sz="5280">
          <a:solidFill>
            <a:schemeClr val="tx1"/>
          </a:solidFill>
          <a:latin typeface="Calibri" panose="020F0502020204030204" pitchFamily="34" charset="0"/>
        </a:defRPr>
      </a:lvl6pPr>
      <a:lvl7pPr marL="1097280" algn="ctr" defTabSz="548640" rtl="0" fontAlgn="base">
        <a:spcBef>
          <a:spcPct val="0"/>
        </a:spcBef>
        <a:spcAft>
          <a:spcPct val="0"/>
        </a:spcAft>
        <a:defRPr sz="5280">
          <a:solidFill>
            <a:schemeClr val="tx1"/>
          </a:solidFill>
          <a:latin typeface="Calibri" panose="020F0502020204030204" pitchFamily="34" charset="0"/>
        </a:defRPr>
      </a:lvl7pPr>
      <a:lvl8pPr marL="1645920" algn="ctr" defTabSz="548640" rtl="0" fontAlgn="base">
        <a:spcBef>
          <a:spcPct val="0"/>
        </a:spcBef>
        <a:spcAft>
          <a:spcPct val="0"/>
        </a:spcAft>
        <a:defRPr sz="5280">
          <a:solidFill>
            <a:schemeClr val="tx1"/>
          </a:solidFill>
          <a:latin typeface="Calibri" panose="020F0502020204030204" pitchFamily="34" charset="0"/>
        </a:defRPr>
      </a:lvl8pPr>
      <a:lvl9pPr marL="2194560" algn="ctr" defTabSz="548640" rtl="0" fontAlgn="base">
        <a:spcBef>
          <a:spcPct val="0"/>
        </a:spcBef>
        <a:spcAft>
          <a:spcPct val="0"/>
        </a:spcAft>
        <a:defRPr sz="5280">
          <a:solidFill>
            <a:schemeClr val="tx1"/>
          </a:solidFill>
          <a:latin typeface="Calibri" panose="020F0502020204030204" pitchFamily="34" charset="0"/>
        </a:defRPr>
      </a:lvl9pPr>
    </p:titleStyle>
    <p:bodyStyle>
      <a:lvl1pPr marL="411480" indent="-411480" algn="l" defTabSz="548640" rtl="0" eaLnBrk="0" fontAlgn="base" hangingPunct="0">
        <a:spcBef>
          <a:spcPct val="20000"/>
        </a:spcBef>
        <a:spcAft>
          <a:spcPct val="0"/>
        </a:spcAft>
        <a:buFont typeface="Arial" panose="020B0604020202020204" pitchFamily="34" charset="0"/>
        <a:buChar char="•"/>
        <a:defRPr sz="3840" kern="1200">
          <a:solidFill>
            <a:schemeClr val="tx1"/>
          </a:solidFill>
          <a:latin typeface="+mn-lt"/>
          <a:ea typeface="+mn-ea"/>
          <a:cs typeface="+mn-cs"/>
        </a:defRPr>
      </a:lvl1pPr>
      <a:lvl2pPr marL="891540" indent="-342900" algn="l" defTabSz="548640" rtl="0" eaLnBrk="0" fontAlgn="base" hangingPunct="0">
        <a:spcBef>
          <a:spcPct val="20000"/>
        </a:spcBef>
        <a:spcAft>
          <a:spcPct val="0"/>
        </a:spcAft>
        <a:buFont typeface="Arial" panose="020B0604020202020204" pitchFamily="34" charset="0"/>
        <a:buChar char="–"/>
        <a:defRPr sz="3360" kern="1200">
          <a:solidFill>
            <a:schemeClr val="tx1"/>
          </a:solidFill>
          <a:latin typeface="+mn-lt"/>
          <a:ea typeface="+mn-ea"/>
          <a:cs typeface="+mn-cs"/>
        </a:defRPr>
      </a:lvl2pPr>
      <a:lvl3pPr marL="1371600" indent="-274320" algn="l" defTabSz="548640" rtl="0" eaLnBrk="0" fontAlgn="base" hangingPunct="0">
        <a:spcBef>
          <a:spcPct val="20000"/>
        </a:spcBef>
        <a:spcAft>
          <a:spcPct val="0"/>
        </a:spcAft>
        <a:buFont typeface="Arial" panose="020B0604020202020204" pitchFamily="34" charset="0"/>
        <a:buChar char="•"/>
        <a:defRPr sz="2880" kern="1200">
          <a:solidFill>
            <a:schemeClr val="tx1"/>
          </a:solidFill>
          <a:latin typeface="+mn-lt"/>
          <a:ea typeface="+mn-ea"/>
          <a:cs typeface="+mn-cs"/>
        </a:defRPr>
      </a:lvl3pPr>
      <a:lvl4pPr marL="1920240" indent="-274320" algn="l" defTabSz="54864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4pPr>
      <a:lvl5pPr marL="2468880" indent="-274320" algn="l" defTabSz="54864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4649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ctr" defTabSz="548640" rtl="0" eaLnBrk="0" fontAlgn="base" hangingPunct="0">
        <a:spcBef>
          <a:spcPct val="0"/>
        </a:spcBef>
        <a:spcAft>
          <a:spcPct val="0"/>
        </a:spcAft>
        <a:defRPr sz="5280" kern="1200">
          <a:solidFill>
            <a:schemeClr val="tx1"/>
          </a:solidFill>
          <a:latin typeface="+mj-lt"/>
          <a:ea typeface="+mj-ea"/>
          <a:cs typeface="+mj-cs"/>
        </a:defRPr>
      </a:lvl1pPr>
      <a:lvl2pPr algn="ctr" defTabSz="548640" rtl="0" eaLnBrk="0" fontAlgn="base" hangingPunct="0">
        <a:spcBef>
          <a:spcPct val="0"/>
        </a:spcBef>
        <a:spcAft>
          <a:spcPct val="0"/>
        </a:spcAft>
        <a:defRPr sz="5280">
          <a:solidFill>
            <a:schemeClr val="tx1"/>
          </a:solidFill>
          <a:latin typeface="Arial" panose="020B0604020202020204" pitchFamily="34" charset="0"/>
        </a:defRPr>
      </a:lvl2pPr>
      <a:lvl3pPr algn="ctr" defTabSz="548640" rtl="0" eaLnBrk="0" fontAlgn="base" hangingPunct="0">
        <a:spcBef>
          <a:spcPct val="0"/>
        </a:spcBef>
        <a:spcAft>
          <a:spcPct val="0"/>
        </a:spcAft>
        <a:defRPr sz="5280">
          <a:solidFill>
            <a:schemeClr val="tx1"/>
          </a:solidFill>
          <a:latin typeface="Arial" panose="020B0604020202020204" pitchFamily="34" charset="0"/>
        </a:defRPr>
      </a:lvl3pPr>
      <a:lvl4pPr algn="ctr" defTabSz="548640" rtl="0" eaLnBrk="0" fontAlgn="base" hangingPunct="0">
        <a:spcBef>
          <a:spcPct val="0"/>
        </a:spcBef>
        <a:spcAft>
          <a:spcPct val="0"/>
        </a:spcAft>
        <a:defRPr sz="5280">
          <a:solidFill>
            <a:schemeClr val="tx1"/>
          </a:solidFill>
          <a:latin typeface="Arial" panose="020B0604020202020204" pitchFamily="34" charset="0"/>
        </a:defRPr>
      </a:lvl4pPr>
      <a:lvl5pPr algn="ctr" defTabSz="548640" rtl="0" eaLnBrk="0" fontAlgn="base" hangingPunct="0">
        <a:spcBef>
          <a:spcPct val="0"/>
        </a:spcBef>
        <a:spcAft>
          <a:spcPct val="0"/>
        </a:spcAft>
        <a:defRPr sz="5280">
          <a:solidFill>
            <a:schemeClr val="tx1"/>
          </a:solidFill>
          <a:latin typeface="Arial" panose="020B0604020202020204" pitchFamily="34" charset="0"/>
        </a:defRPr>
      </a:lvl5pPr>
      <a:lvl6pPr marL="548640" algn="ctr" defTabSz="548640" rtl="0" fontAlgn="base">
        <a:spcBef>
          <a:spcPct val="0"/>
        </a:spcBef>
        <a:spcAft>
          <a:spcPct val="0"/>
        </a:spcAft>
        <a:defRPr sz="5280">
          <a:solidFill>
            <a:schemeClr val="tx1"/>
          </a:solidFill>
          <a:latin typeface="Calibri" panose="020F0502020204030204" pitchFamily="34" charset="0"/>
        </a:defRPr>
      </a:lvl6pPr>
      <a:lvl7pPr marL="1097280" algn="ctr" defTabSz="548640" rtl="0" fontAlgn="base">
        <a:spcBef>
          <a:spcPct val="0"/>
        </a:spcBef>
        <a:spcAft>
          <a:spcPct val="0"/>
        </a:spcAft>
        <a:defRPr sz="5280">
          <a:solidFill>
            <a:schemeClr val="tx1"/>
          </a:solidFill>
          <a:latin typeface="Calibri" panose="020F0502020204030204" pitchFamily="34" charset="0"/>
        </a:defRPr>
      </a:lvl7pPr>
      <a:lvl8pPr marL="1645920" algn="ctr" defTabSz="548640" rtl="0" fontAlgn="base">
        <a:spcBef>
          <a:spcPct val="0"/>
        </a:spcBef>
        <a:spcAft>
          <a:spcPct val="0"/>
        </a:spcAft>
        <a:defRPr sz="5280">
          <a:solidFill>
            <a:schemeClr val="tx1"/>
          </a:solidFill>
          <a:latin typeface="Calibri" panose="020F0502020204030204" pitchFamily="34" charset="0"/>
        </a:defRPr>
      </a:lvl8pPr>
      <a:lvl9pPr marL="2194560" algn="ctr" defTabSz="548640" rtl="0" fontAlgn="base">
        <a:spcBef>
          <a:spcPct val="0"/>
        </a:spcBef>
        <a:spcAft>
          <a:spcPct val="0"/>
        </a:spcAft>
        <a:defRPr sz="5280">
          <a:solidFill>
            <a:schemeClr val="tx1"/>
          </a:solidFill>
          <a:latin typeface="Calibri" panose="020F0502020204030204" pitchFamily="34" charset="0"/>
        </a:defRPr>
      </a:lvl9pPr>
    </p:titleStyle>
    <p:bodyStyle>
      <a:lvl1pPr marL="411480" indent="-411480" algn="l" defTabSz="548640" rtl="0" eaLnBrk="0" fontAlgn="base" hangingPunct="0">
        <a:spcBef>
          <a:spcPct val="20000"/>
        </a:spcBef>
        <a:spcAft>
          <a:spcPct val="0"/>
        </a:spcAft>
        <a:buFont typeface="Arial" panose="020B0604020202020204" pitchFamily="34" charset="0"/>
        <a:buChar char="•"/>
        <a:defRPr sz="3840" kern="1200">
          <a:solidFill>
            <a:schemeClr val="tx1"/>
          </a:solidFill>
          <a:latin typeface="+mn-lt"/>
          <a:ea typeface="+mn-ea"/>
          <a:cs typeface="+mn-cs"/>
        </a:defRPr>
      </a:lvl1pPr>
      <a:lvl2pPr marL="891540" indent="-342900" algn="l" defTabSz="548640" rtl="0" eaLnBrk="0" fontAlgn="base" hangingPunct="0">
        <a:spcBef>
          <a:spcPct val="20000"/>
        </a:spcBef>
        <a:spcAft>
          <a:spcPct val="0"/>
        </a:spcAft>
        <a:buFont typeface="Arial" panose="020B0604020202020204" pitchFamily="34" charset="0"/>
        <a:buChar char="–"/>
        <a:defRPr sz="3360" kern="1200">
          <a:solidFill>
            <a:schemeClr val="tx1"/>
          </a:solidFill>
          <a:latin typeface="+mn-lt"/>
          <a:ea typeface="+mn-ea"/>
          <a:cs typeface="+mn-cs"/>
        </a:defRPr>
      </a:lvl2pPr>
      <a:lvl3pPr marL="1371600" indent="-274320" algn="l" defTabSz="548640" rtl="0" eaLnBrk="0" fontAlgn="base" hangingPunct="0">
        <a:spcBef>
          <a:spcPct val="20000"/>
        </a:spcBef>
        <a:spcAft>
          <a:spcPct val="0"/>
        </a:spcAft>
        <a:buFont typeface="Arial" panose="020B0604020202020204" pitchFamily="34" charset="0"/>
        <a:buChar char="•"/>
        <a:defRPr sz="2880" kern="1200">
          <a:solidFill>
            <a:schemeClr val="tx1"/>
          </a:solidFill>
          <a:latin typeface="+mn-lt"/>
          <a:ea typeface="+mn-ea"/>
          <a:cs typeface="+mn-cs"/>
        </a:defRPr>
      </a:lvl3pPr>
      <a:lvl4pPr marL="1920240" indent="-274320" algn="l" defTabSz="54864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4pPr>
      <a:lvl5pPr marL="2468880" indent="-274320" algn="l" defTabSz="54864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CCC9E18-6A93-854F-83F5-B73259A35558}" type="datetimeFigureOut">
              <a:rPr lang="en-US" smtClean="0">
                <a:solidFill>
                  <a:prstClr val="black">
                    <a:tint val="75000"/>
                  </a:prstClr>
                </a:solidFill>
              </a:rPr>
              <a:pPr defTabSz="457200"/>
              <a:t>7/8/2019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B71F77E-D442-774B-B8CF-0A075A538CC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8957833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737B889-1FCA-4CDB-BC2B-695A65AE9732}" type="datetimeFigureOut">
              <a:rPr lang="en-GB" smtClean="0">
                <a:solidFill>
                  <a:srgbClr val="0F6FC6"/>
                </a:solidFill>
              </a:rPr>
              <a:pPr/>
              <a:t>08/07/2019</a:t>
            </a:fld>
            <a:endParaRPr lang="en-GB">
              <a:solidFill>
                <a:srgbClr val="0F6FC6"/>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solidFill>
                <a:srgbClr val="0F6FC6"/>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6BFEA6F-AF6A-4751-A1F3-A1C453219BF8}" type="slidenum">
              <a:rPr lang="en-GB" smtClean="0">
                <a:solidFill>
                  <a:srgbClr val="0F6FC6"/>
                </a:solidFill>
              </a:rPr>
              <a:pPr/>
              <a:t>‹#›</a:t>
            </a:fld>
            <a:endParaRPr lang="en-GB">
              <a:solidFill>
                <a:srgbClr val="0F6FC6"/>
              </a:solidFill>
            </a:endParaRPr>
          </a:p>
        </p:txBody>
      </p:sp>
      <p:pic>
        <p:nvPicPr>
          <p:cNvPr id="8" name="Picture 1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76221" y="5719219"/>
            <a:ext cx="8667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12556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baseline="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baseline="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baseline="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baseline="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baseline="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5.xml"/><Relationship Id="rId6" Type="http://schemas.openxmlformats.org/officeDocument/2006/relationships/image" Target="../media/image13.tiff"/><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jpeg"/><Relationship Id="rId1" Type="http://schemas.openxmlformats.org/officeDocument/2006/relationships/slideLayout" Target="../slideLayouts/slideLayout24.xml"/><Relationship Id="rId5" Type="http://schemas.openxmlformats.org/officeDocument/2006/relationships/image" Target="../media/image19.tiff"/><Relationship Id="rId4" Type="http://schemas.openxmlformats.org/officeDocument/2006/relationships/image" Target="../media/image18.tiff"/></Relationships>
</file>

<file path=ppt/slides/_rels/slide22.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21.png"/><Relationship Id="rId7" Type="http://schemas.openxmlformats.org/officeDocument/2006/relationships/chart" Target="../charts/chart11.xml"/><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16.jpeg"/><Relationship Id="rId9" Type="http://schemas.openxmlformats.org/officeDocument/2006/relationships/image" Target="../media/image17.tiff"/></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17.xml"/><Relationship Id="rId6" Type="http://schemas.openxmlformats.org/officeDocument/2006/relationships/image" Target="../media/image17.tiff"/><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17.xml"/><Relationship Id="rId6" Type="http://schemas.openxmlformats.org/officeDocument/2006/relationships/image" Target="../media/image17.tiff"/><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mailto:duncan.gillard@bristol.gov.uk" TargetMode="External"/><Relationship Id="rId7" Type="http://schemas.openxmlformats.org/officeDocument/2006/relationships/hyperlink" Target="mailto:ross.mcintosh@city.ac.uk" TargetMode="External"/><Relationship Id="rId2" Type="http://schemas.openxmlformats.org/officeDocument/2006/relationships/hyperlink" Target="mailto:hbolderston@bournemouth.ac.uk" TargetMode="External"/><Relationship Id="rId1" Type="http://schemas.openxmlformats.org/officeDocument/2006/relationships/slideLayout" Target="../slideLayouts/slideLayout4.xml"/><Relationship Id="rId6" Type="http://schemas.openxmlformats.org/officeDocument/2006/relationships/hyperlink" Target="mailto:eric.morris@latrobe.edu.au" TargetMode="External"/><Relationship Id="rId5" Type="http://schemas.openxmlformats.org/officeDocument/2006/relationships/hyperlink" Target="mailto:olivia.donnelly@nbt.nhs.uk" TargetMode="External"/><Relationship Id="rId4" Type="http://schemas.openxmlformats.org/officeDocument/2006/relationships/hyperlink" Target="mailto:dayna.lee-baggley@dal.ca"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727363"/>
            <a:ext cx="9144000" cy="3283527"/>
          </a:xfrm>
        </p:spPr>
        <p:txBody>
          <a:bodyPr>
            <a:normAutofit fontScale="90000"/>
          </a:bodyPr>
          <a:lstStyle/>
          <a:p>
            <a:br>
              <a:rPr lang="en-US" dirty="0"/>
            </a:br>
            <a:br>
              <a:rPr lang="en-US" dirty="0"/>
            </a:br>
            <a:r>
              <a:rPr lang="en-US" sz="5300" dirty="0">
                <a:solidFill>
                  <a:srgbClr val="113743"/>
                </a:solidFill>
                <a:latin typeface="Helvetica" charset="0"/>
                <a:ea typeface="Helvetica" charset="0"/>
                <a:cs typeface="Helvetica" charset="0"/>
              </a:rPr>
              <a:t>Delivering ACT in workplace Settings </a:t>
            </a:r>
            <a:r>
              <a:rPr lang="mr-IN" sz="5300" dirty="0">
                <a:solidFill>
                  <a:srgbClr val="113743"/>
                </a:solidFill>
                <a:latin typeface="Helvetica" charset="0"/>
                <a:ea typeface="Helvetica" charset="0"/>
                <a:cs typeface="Helvetica" charset="0"/>
              </a:rPr>
              <a:t>–</a:t>
            </a:r>
            <a:r>
              <a:rPr lang="en-US" sz="5300" dirty="0">
                <a:solidFill>
                  <a:srgbClr val="113743"/>
                </a:solidFill>
                <a:latin typeface="Helvetica" charset="0"/>
                <a:ea typeface="Helvetica" charset="0"/>
                <a:cs typeface="Helvetica" charset="0"/>
              </a:rPr>
              <a:t> Adaptations, recommendations &amp; challenges</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099" y="3431734"/>
            <a:ext cx="1929799" cy="2823409"/>
          </a:xfrm>
          <a:prstGeom prst="rect">
            <a:avLst/>
          </a:prstGeom>
        </p:spPr>
      </p:pic>
    </p:spTree>
    <p:extLst>
      <p:ext uri="{BB962C8B-B14F-4D97-AF65-F5344CB8AC3E}">
        <p14:creationId xmlns:p14="http://schemas.microsoft.com/office/powerpoint/2010/main" val="185829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13743"/>
                </a:solidFill>
                <a:latin typeface="Helvetica" charset="0"/>
                <a:ea typeface="Helvetica" charset="0"/>
                <a:cs typeface="Helvetica" charset="0"/>
              </a:rPr>
              <a:t>ACT for Teachers</a:t>
            </a:r>
          </a:p>
        </p:txBody>
      </p:sp>
      <p:graphicFrame>
        <p:nvGraphicFramePr>
          <p:cNvPr id="5" name="Content Placeholder 4"/>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3955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13743"/>
                </a:solidFill>
                <a:latin typeface="Helvetica" charset="0"/>
                <a:ea typeface="Helvetica" charset="0"/>
                <a:cs typeface="Helvetica" charset="0"/>
              </a:rPr>
              <a:t>ACT for Teachers</a:t>
            </a:r>
          </a:p>
        </p:txBody>
      </p:sp>
      <p:graphicFrame>
        <p:nvGraphicFramePr>
          <p:cNvPr id="5" name="Content Placeholder 4"/>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1981200" y="1343933"/>
          <a:ext cx="7859216" cy="49294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188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13743"/>
                </a:solidFill>
                <a:latin typeface="Verdana" charset="0"/>
                <a:ea typeface="Verdana" charset="0"/>
                <a:cs typeface="Verdana" charset="0"/>
              </a:rPr>
              <a:t>ACT for Teachers</a:t>
            </a:r>
            <a:endParaRPr lang="en-GB" dirty="0">
              <a:solidFill>
                <a:srgbClr val="113743"/>
              </a:solidFill>
            </a:endParaRPr>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892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4" y="472065"/>
            <a:ext cx="8229600" cy="778098"/>
          </a:xfrm>
        </p:spPr>
        <p:txBody>
          <a:bodyPr>
            <a:normAutofit fontScale="90000"/>
          </a:bodyPr>
          <a:lstStyle/>
          <a:p>
            <a:r>
              <a:rPr lang="en-GB" dirty="0">
                <a:solidFill>
                  <a:srgbClr val="113743"/>
                </a:solidFill>
                <a:latin typeface="Helvetica" charset="0"/>
                <a:ea typeface="Helvetica" charset="0"/>
                <a:cs typeface="Helvetica" charset="0"/>
              </a:rPr>
              <a:t>Head Teacher Thematic Analysis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5740829"/>
              </p:ext>
            </p:extLst>
          </p:nvPr>
        </p:nvGraphicFramePr>
        <p:xfrm>
          <a:off x="1981200" y="1336386"/>
          <a:ext cx="8096200" cy="4998120"/>
        </p:xfrm>
        <a:graphic>
          <a:graphicData uri="http://schemas.openxmlformats.org/drawingml/2006/table">
            <a:tbl>
              <a:tblPr firstRow="1" firstCol="1" bandRow="1">
                <a:tableStyleId>{5C22544A-7EE6-4342-B048-85BDC9FD1C3A}</a:tableStyleId>
              </a:tblPr>
              <a:tblGrid>
                <a:gridCol w="3760718">
                  <a:extLst>
                    <a:ext uri="{9D8B030D-6E8A-4147-A177-3AD203B41FA5}">
                      <a16:colId xmlns:a16="http://schemas.microsoft.com/office/drawing/2014/main" val="20000"/>
                    </a:ext>
                  </a:extLst>
                </a:gridCol>
                <a:gridCol w="4335482">
                  <a:extLst>
                    <a:ext uri="{9D8B030D-6E8A-4147-A177-3AD203B41FA5}">
                      <a16:colId xmlns:a16="http://schemas.microsoft.com/office/drawing/2014/main" val="20001"/>
                    </a:ext>
                  </a:extLst>
                </a:gridCol>
              </a:tblGrid>
              <a:tr h="0">
                <a:tc gridSpan="2">
                  <a:txBody>
                    <a:bodyPr/>
                    <a:lstStyle/>
                    <a:p>
                      <a:pPr>
                        <a:spcAft>
                          <a:spcPts val="0"/>
                        </a:spcAft>
                      </a:pPr>
                      <a:r>
                        <a:rPr lang="en-GB" sz="1200" dirty="0">
                          <a:effectLst/>
                        </a:rPr>
                        <a:t>Themes and sub-themes from thematic analysis of the semi-structured interview transcripts.</a:t>
                      </a:r>
                      <a:endParaRPr lang="en-GB" sz="1200" dirty="0">
                        <a:effectLst/>
                        <a:latin typeface="Calibri"/>
                        <a:ea typeface="Calibri"/>
                        <a:cs typeface="Times New Roman"/>
                      </a:endParaRPr>
                    </a:p>
                  </a:txBody>
                  <a:tcPr marL="68580" marR="68580" marT="0" marB="0"/>
                </a:tc>
                <a:tc hMerge="1">
                  <a:txBody>
                    <a:bodyPr/>
                    <a:lstStyle/>
                    <a:p>
                      <a:endParaRPr lang="en-GB"/>
                    </a:p>
                  </a:txBody>
                  <a:tcPr/>
                </a:tc>
                <a:extLst>
                  <a:ext uri="{0D108BD9-81ED-4DB2-BD59-A6C34878D82A}">
                    <a16:rowId xmlns:a16="http://schemas.microsoft.com/office/drawing/2014/main" val="10000"/>
                  </a:ext>
                </a:extLst>
              </a:tr>
              <a:tr h="229193">
                <a:tc>
                  <a:txBody>
                    <a:bodyPr/>
                    <a:lstStyle/>
                    <a:p>
                      <a:pPr>
                        <a:spcBef>
                          <a:spcPts val="300"/>
                        </a:spcBef>
                        <a:spcAft>
                          <a:spcPts val="300"/>
                        </a:spcAft>
                      </a:pPr>
                      <a:r>
                        <a:rPr lang="en-GB" sz="1200" dirty="0">
                          <a:effectLst/>
                        </a:rPr>
                        <a:t>Main themes</a:t>
                      </a:r>
                      <a:endParaRPr lang="en-GB" sz="1200" dirty="0">
                        <a:effectLst/>
                        <a:latin typeface="Calibri"/>
                        <a:ea typeface="Calibri"/>
                        <a:cs typeface="Times New Roman"/>
                      </a:endParaRPr>
                    </a:p>
                  </a:txBody>
                  <a:tcPr marL="68580" marR="68580" marT="0" marB="0"/>
                </a:tc>
                <a:tc>
                  <a:txBody>
                    <a:bodyPr/>
                    <a:lstStyle/>
                    <a:p>
                      <a:pPr>
                        <a:spcBef>
                          <a:spcPts val="300"/>
                        </a:spcBef>
                        <a:spcAft>
                          <a:spcPts val="300"/>
                        </a:spcAft>
                      </a:pPr>
                      <a:r>
                        <a:rPr lang="en-GB" sz="1200">
                          <a:effectLst/>
                        </a:rPr>
                        <a:t>Sub-themes</a:t>
                      </a:r>
                      <a:endParaRPr lang="en-GB" sz="12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586047">
                <a:tc>
                  <a:txBody>
                    <a:bodyPr/>
                    <a:lstStyle/>
                    <a:p>
                      <a:pPr>
                        <a:spcAft>
                          <a:spcPts val="0"/>
                        </a:spcAft>
                      </a:pPr>
                      <a:r>
                        <a:rPr lang="en-GB" sz="1200" dirty="0">
                          <a:effectLst/>
                        </a:rPr>
                        <a:t> </a:t>
                      </a:r>
                    </a:p>
                    <a:p>
                      <a:pPr>
                        <a:spcAft>
                          <a:spcPts val="0"/>
                        </a:spcAft>
                      </a:pPr>
                      <a:r>
                        <a:rPr lang="en-GB" sz="1200" dirty="0">
                          <a:effectLst/>
                        </a:rPr>
                        <a:t>Impact upon well-being</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Comments on psychological flexibility</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Other significant aspects</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Practical feasibility</a:t>
                      </a:r>
                    </a:p>
                    <a:p>
                      <a:pPr>
                        <a:spcAft>
                          <a:spcPts val="0"/>
                        </a:spcAft>
                      </a:pPr>
                      <a:r>
                        <a:rPr lang="en-GB" sz="1200" dirty="0">
                          <a:effectLst/>
                        </a:rPr>
                        <a:t> </a:t>
                      </a:r>
                      <a:endParaRPr lang="en-GB" sz="1200" dirty="0">
                        <a:effectLst/>
                        <a:latin typeface="Calibri"/>
                        <a:ea typeface="Calibri"/>
                        <a:cs typeface="Times New Roman"/>
                      </a:endParaRPr>
                    </a:p>
                  </a:txBody>
                  <a:tcPr marL="68580" marR="68580" marT="0" marB="0"/>
                </a:tc>
                <a:tc>
                  <a:txBody>
                    <a:bodyPr/>
                    <a:lstStyle/>
                    <a:p>
                      <a:pPr>
                        <a:spcAft>
                          <a:spcPts val="0"/>
                        </a:spcAft>
                      </a:pPr>
                      <a:r>
                        <a:rPr lang="en-GB" sz="1200" dirty="0">
                          <a:effectLst/>
                        </a:rPr>
                        <a:t> </a:t>
                      </a:r>
                    </a:p>
                    <a:p>
                      <a:pPr>
                        <a:spcAft>
                          <a:spcPts val="0"/>
                        </a:spcAft>
                      </a:pPr>
                      <a:r>
                        <a:rPr lang="en-GB" sz="1200" dirty="0">
                          <a:effectLst/>
                        </a:rPr>
                        <a:t>Increased awareness of own well-being</a:t>
                      </a:r>
                    </a:p>
                    <a:p>
                      <a:pPr>
                        <a:spcAft>
                          <a:spcPts val="0"/>
                        </a:spcAft>
                      </a:pPr>
                      <a:r>
                        <a:rPr lang="en-GB" sz="1200" dirty="0">
                          <a:effectLst/>
                        </a:rPr>
                        <a:t>Increased awareness of others’ well-being</a:t>
                      </a:r>
                    </a:p>
                    <a:p>
                      <a:pPr>
                        <a:spcAft>
                          <a:spcPts val="0"/>
                        </a:spcAft>
                      </a:pPr>
                      <a:r>
                        <a:rPr lang="en-GB" sz="1200" dirty="0">
                          <a:effectLst/>
                        </a:rPr>
                        <a:t>The intention to address well-being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Values </a:t>
                      </a:r>
                    </a:p>
                    <a:p>
                      <a:pPr>
                        <a:spcAft>
                          <a:spcPts val="0"/>
                        </a:spcAft>
                      </a:pPr>
                      <a:r>
                        <a:rPr lang="en-GB" sz="1200" dirty="0">
                          <a:effectLst/>
                        </a:rPr>
                        <a:t>Being present in the moment</a:t>
                      </a:r>
                    </a:p>
                    <a:p>
                      <a:pPr>
                        <a:spcAft>
                          <a:spcPts val="0"/>
                        </a:spcAft>
                      </a:pPr>
                      <a:r>
                        <a:rPr lang="en-GB" sz="1200" dirty="0">
                          <a:effectLst/>
                        </a:rPr>
                        <a:t>Acceptance of difficult thoughts and emotions</a:t>
                      </a:r>
                    </a:p>
                    <a:p>
                      <a:pPr>
                        <a:spcAft>
                          <a:spcPts val="0"/>
                        </a:spcAft>
                      </a:pPr>
                      <a:r>
                        <a:rPr lang="en-GB" sz="1200" dirty="0">
                          <a:effectLst/>
                        </a:rPr>
                        <a:t>Committed actions</a:t>
                      </a:r>
                    </a:p>
                    <a:p>
                      <a:pPr>
                        <a:spcAft>
                          <a:spcPts val="0"/>
                        </a:spcAft>
                      </a:pPr>
                      <a:r>
                        <a:rPr lang="en-GB" sz="1200" dirty="0">
                          <a:effectLst/>
                        </a:rPr>
                        <a:t>Cognitive </a:t>
                      </a:r>
                      <a:r>
                        <a:rPr lang="en-GB" sz="1200" dirty="0" err="1">
                          <a:effectLst/>
                        </a:rPr>
                        <a:t>defusion</a:t>
                      </a:r>
                      <a:endParaRPr lang="en-GB" sz="1200" dirty="0">
                        <a:effectLst/>
                      </a:endParaRP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Valuing peer interactions</a:t>
                      </a:r>
                    </a:p>
                    <a:p>
                      <a:pPr>
                        <a:spcAft>
                          <a:spcPts val="0"/>
                        </a:spcAft>
                      </a:pPr>
                      <a:r>
                        <a:rPr lang="en-GB" sz="1200" dirty="0">
                          <a:effectLst/>
                        </a:rPr>
                        <a:t>Permission to consider well-being</a:t>
                      </a:r>
                    </a:p>
                    <a:p>
                      <a:pPr>
                        <a:spcAft>
                          <a:spcPts val="0"/>
                        </a:spcAft>
                      </a:pPr>
                      <a:r>
                        <a:rPr lang="en-GB" sz="1200" dirty="0">
                          <a:effectLst/>
                        </a:rPr>
                        <a:t>Adaptability and flexibility of the training</a:t>
                      </a:r>
                    </a:p>
                    <a:p>
                      <a:pPr>
                        <a:spcAft>
                          <a:spcPts val="0"/>
                        </a:spcAft>
                      </a:pPr>
                      <a:r>
                        <a:rPr lang="en-GB" sz="1200" dirty="0">
                          <a:effectLst/>
                        </a:rPr>
                        <a:t>A forum to consider well-being</a:t>
                      </a:r>
                    </a:p>
                    <a:p>
                      <a:pPr>
                        <a:spcAft>
                          <a:spcPts val="0"/>
                        </a:spcAft>
                      </a:pPr>
                      <a:r>
                        <a:rPr lang="en-GB" sz="1200" dirty="0">
                          <a:effectLst/>
                        </a:rPr>
                        <a:t>Positive relationships with the trainers</a:t>
                      </a:r>
                    </a:p>
                    <a:p>
                      <a:pPr>
                        <a:spcAft>
                          <a:spcPts val="0"/>
                        </a:spcAft>
                      </a:pPr>
                      <a:r>
                        <a:rPr lang="en-GB" sz="1200" dirty="0">
                          <a:effectLst/>
                        </a:rPr>
                        <a:t> </a:t>
                      </a:r>
                    </a:p>
                    <a:p>
                      <a:pPr>
                        <a:spcAft>
                          <a:spcPts val="0"/>
                        </a:spcAft>
                      </a:pPr>
                      <a:r>
                        <a:rPr lang="en-GB" sz="1200" dirty="0">
                          <a:effectLst/>
                        </a:rPr>
                        <a:t> </a:t>
                      </a:r>
                    </a:p>
                    <a:p>
                      <a:pPr>
                        <a:spcAft>
                          <a:spcPts val="0"/>
                        </a:spcAft>
                      </a:pPr>
                      <a:r>
                        <a:rPr lang="en-GB" sz="1200" dirty="0">
                          <a:effectLst/>
                        </a:rPr>
                        <a:t>Difficulties encountered with the programme</a:t>
                      </a:r>
                    </a:p>
                    <a:p>
                      <a:pPr>
                        <a:spcAft>
                          <a:spcPts val="0"/>
                        </a:spcAft>
                      </a:pPr>
                      <a:r>
                        <a:rPr lang="en-GB" sz="1200" dirty="0">
                          <a:effectLst/>
                        </a:rPr>
                        <a:t>Possibilities for the future</a:t>
                      </a:r>
                    </a:p>
                    <a:p>
                      <a:pPr>
                        <a:spcAft>
                          <a:spcPts val="0"/>
                        </a:spcAft>
                      </a:pPr>
                      <a:r>
                        <a:rPr lang="en-GB" sz="1200" dirty="0">
                          <a:effectLst/>
                        </a:rPr>
                        <a:t> </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1691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ubtitle 3">
            <a:extLst>
              <a:ext uri="{FF2B5EF4-FFF2-40B4-BE49-F238E27FC236}">
                <a16:creationId xmlns:a16="http://schemas.microsoft.com/office/drawing/2014/main" id="{4502FD08-ABB5-EE4D-982A-7655931DC189}"/>
              </a:ext>
            </a:extLst>
          </p:cNvPr>
          <p:cNvSpPr>
            <a:spLocks noGrp="1" noChangeArrowheads="1"/>
          </p:cNvSpPr>
          <p:nvPr>
            <p:ph type="subTitle" idx="1"/>
          </p:nvPr>
        </p:nvSpPr>
        <p:spPr>
          <a:xfrm>
            <a:off x="2667000" y="3068638"/>
            <a:ext cx="7086600" cy="2082800"/>
          </a:xfrm>
        </p:spPr>
        <p:txBody>
          <a:bodyPr/>
          <a:lstStyle/>
          <a:p>
            <a:pPr algn="ctr" eaLnBrk="1" hangingPunct="1">
              <a:spcBef>
                <a:spcPct val="0"/>
              </a:spcBef>
            </a:pPr>
            <a:r>
              <a:rPr lang="en-CA" altLang="en-US" sz="2800" b="1"/>
              <a:t>Dr. Dayna Lee-Baggley</a:t>
            </a:r>
          </a:p>
          <a:p>
            <a:pPr algn="ctr" eaLnBrk="1" hangingPunct="1">
              <a:spcBef>
                <a:spcPct val="0"/>
              </a:spcBef>
            </a:pPr>
            <a:r>
              <a:rPr lang="en-CA" altLang="en-US" sz="2800" b="1"/>
              <a:t>Registered Psychologist</a:t>
            </a:r>
          </a:p>
          <a:p>
            <a:pPr algn="ctr" eaLnBrk="1" hangingPunct="1">
              <a:spcBef>
                <a:spcPct val="0"/>
              </a:spcBef>
            </a:pPr>
            <a:r>
              <a:rPr lang="en-CA" altLang="en-US" sz="2800" b="1"/>
              <a:t>Behaviour Change Research Institute</a:t>
            </a:r>
          </a:p>
          <a:p>
            <a:pPr algn="ctr" eaLnBrk="1" hangingPunct="1">
              <a:spcBef>
                <a:spcPct val="0"/>
              </a:spcBef>
            </a:pPr>
            <a:endParaRPr lang="en-CA" altLang="en-US" sz="2800" b="1"/>
          </a:p>
        </p:txBody>
      </p:sp>
      <p:sp>
        <p:nvSpPr>
          <p:cNvPr id="24578" name="AutoShape 5" descr="Image result for dalhousie logo medicine">
            <a:extLst>
              <a:ext uri="{FF2B5EF4-FFF2-40B4-BE49-F238E27FC236}">
                <a16:creationId xmlns:a16="http://schemas.microsoft.com/office/drawing/2014/main" id="{F92FC451-3209-9545-A288-25DA7C916644}"/>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defTabSz="457200">
              <a:lnSpc>
                <a:spcPct val="100000"/>
              </a:lnSpc>
              <a:spcBef>
                <a:spcPct val="0"/>
              </a:spcBef>
              <a:buNone/>
            </a:pPr>
            <a:endParaRPr lang="en-US" altLang="en-US" sz="1800">
              <a:solidFill>
                <a:prstClr val="black"/>
              </a:solidFill>
              <a:latin typeface="Arial" panose="020B0604020202020204" pitchFamily="34" charset="0"/>
              <a:cs typeface="Arial" panose="020B0604020202020204" pitchFamily="34" charset="0"/>
            </a:endParaRPr>
          </a:p>
        </p:txBody>
      </p:sp>
      <p:pic>
        <p:nvPicPr>
          <p:cNvPr id="24579" name="Picture 5" descr="NSHA_colour_logo.jpg">
            <a:extLst>
              <a:ext uri="{FF2B5EF4-FFF2-40B4-BE49-F238E27FC236}">
                <a16:creationId xmlns:a16="http://schemas.microsoft.com/office/drawing/2014/main" id="{0B5C4939-BA55-9841-A67F-D8A23EC9A5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3025" y="1484314"/>
            <a:ext cx="44259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6">
            <a:extLst>
              <a:ext uri="{FF2B5EF4-FFF2-40B4-BE49-F238E27FC236}">
                <a16:creationId xmlns:a16="http://schemas.microsoft.com/office/drawing/2014/main" id="{A0871B78-BEC8-0649-B5BF-6F48EA71E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413" y="1074739"/>
            <a:ext cx="26670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D8B7499B-03A6-BE4B-9ADC-81868F1EE8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1661"/>
          <a:stretch>
            <a:fillRect/>
          </a:stretch>
        </p:blipFill>
        <p:spPr bwMode="auto">
          <a:xfrm>
            <a:off x="7239001" y="919164"/>
            <a:ext cx="324961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 descr="ACBS-with-tagline-1-grey-cropped-web.png">
            <a:extLst>
              <a:ext uri="{FF2B5EF4-FFF2-40B4-BE49-F238E27FC236}">
                <a16:creationId xmlns:a16="http://schemas.microsoft.com/office/drawing/2014/main" id="{AB833E41-75FD-974A-9C2E-46338CB43D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697413"/>
            <a:ext cx="3429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
            <a:extLst>
              <a:ext uri="{FF2B5EF4-FFF2-40B4-BE49-F238E27FC236}">
                <a16:creationId xmlns:a16="http://schemas.microsoft.com/office/drawing/2014/main" id="{0FD84F90-27E5-1648-81A3-F9F92EBB85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811713"/>
            <a:ext cx="25781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3241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4408" y="983317"/>
            <a:ext cx="6798734" cy="977900"/>
          </a:xfrm>
        </p:spPr>
        <p:txBody>
          <a:bodyPr/>
          <a:lstStyle/>
          <a:p>
            <a:r>
              <a:rPr lang="en-US" noProof="0" dirty="0"/>
              <a:t>Speaker D</a:t>
            </a:r>
            <a:r>
              <a:rPr lang="en-US" dirty="0" err="1"/>
              <a:t>isclosure</a:t>
            </a:r>
            <a:endParaRPr lang="en-US" noProof="0" dirty="0"/>
          </a:p>
        </p:txBody>
      </p:sp>
      <p:sp>
        <p:nvSpPr>
          <p:cNvPr id="4" name="Slide Number Placeholder 3"/>
          <p:cNvSpPr>
            <a:spLocks noGrp="1"/>
          </p:cNvSpPr>
          <p:nvPr>
            <p:ph type="sldNum" sz="quarter" idx="12"/>
          </p:nvPr>
        </p:nvSpPr>
        <p:spPr/>
        <p:txBody>
          <a:bodyPr/>
          <a:lstStyle/>
          <a:p>
            <a:fld id="{3BE4D745-4827-4ECB-9F8A-24A900EF9114}" type="slidenum">
              <a:rPr lang="en-CA" smtClean="0">
                <a:solidFill>
                  <a:prstClr val="black">
                    <a:tint val="75000"/>
                  </a:prstClr>
                </a:solidFill>
              </a:rPr>
              <a:pPr/>
              <a:t>15</a:t>
            </a:fld>
            <a:endParaRPr lang="en-CA">
              <a:solidFill>
                <a:prstClr val="black">
                  <a:tint val="75000"/>
                </a:prstClr>
              </a:solidFill>
            </a:endParaRPr>
          </a:p>
        </p:txBody>
      </p:sp>
      <p:sp>
        <p:nvSpPr>
          <p:cNvPr id="12" name="Text Placeholder 11">
            <a:extLst>
              <a:ext uri="{FF2B5EF4-FFF2-40B4-BE49-F238E27FC236}">
                <a16:creationId xmlns:a16="http://schemas.microsoft.com/office/drawing/2014/main" id="{96C137F7-5BF3-43B2-A838-9096A83A1468}"/>
              </a:ext>
            </a:extLst>
          </p:cNvPr>
          <p:cNvSpPr>
            <a:spLocks noGrp="1"/>
          </p:cNvSpPr>
          <p:nvPr>
            <p:ph type="body" sz="quarter" idx="13"/>
          </p:nvPr>
        </p:nvSpPr>
        <p:spPr/>
        <p:txBody>
          <a:bodyPr/>
          <a:lstStyle/>
          <a:p>
            <a:endParaRPr lang="en-CA"/>
          </a:p>
        </p:txBody>
      </p:sp>
      <p:graphicFrame>
        <p:nvGraphicFramePr>
          <p:cNvPr id="5" name="Table 4"/>
          <p:cNvGraphicFramePr>
            <a:graphicFrameLocks noGrp="1"/>
          </p:cNvGraphicFramePr>
          <p:nvPr/>
        </p:nvGraphicFramePr>
        <p:xfrm>
          <a:off x="1813387" y="2429291"/>
          <a:ext cx="7798843" cy="338559"/>
        </p:xfrm>
        <a:graphic>
          <a:graphicData uri="http://schemas.openxmlformats.org/drawingml/2006/table">
            <a:tbl>
              <a:tblPr>
                <a:tableStyleId>{5C22544A-7EE6-4342-B048-85BDC9FD1C3A}</a:tableStyleId>
              </a:tblPr>
              <a:tblGrid>
                <a:gridCol w="7798843">
                  <a:extLst>
                    <a:ext uri="{9D8B030D-6E8A-4147-A177-3AD203B41FA5}">
                      <a16:colId xmlns:a16="http://schemas.microsoft.com/office/drawing/2014/main" val="20000"/>
                    </a:ext>
                  </a:extLst>
                </a:gridCol>
              </a:tblGrid>
              <a:tr h="338559">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fr-CA" sz="1500" b="1" dirty="0" err="1">
                          <a:solidFill>
                            <a:srgbClr val="009900"/>
                          </a:solidFill>
                        </a:rPr>
                        <a:t>Relationships</a:t>
                      </a:r>
                      <a:r>
                        <a:rPr lang="fr-CA" sz="1500" b="1" dirty="0">
                          <a:solidFill>
                            <a:srgbClr val="009900"/>
                          </a:solidFill>
                        </a:rPr>
                        <a:t> </a:t>
                      </a:r>
                      <a:r>
                        <a:rPr lang="fr-CA" sz="1500" b="1" dirty="0" err="1">
                          <a:solidFill>
                            <a:srgbClr val="009900"/>
                          </a:solidFill>
                        </a:rPr>
                        <a:t>with</a:t>
                      </a:r>
                      <a:r>
                        <a:rPr lang="fr-CA" sz="1500" b="1" dirty="0">
                          <a:solidFill>
                            <a:srgbClr val="009900"/>
                          </a:solidFill>
                        </a:rPr>
                        <a:t> </a:t>
                      </a:r>
                      <a:r>
                        <a:rPr lang="fr-CA" sz="1500" b="1" dirty="0" err="1">
                          <a:solidFill>
                            <a:srgbClr val="009900"/>
                          </a:solidFill>
                        </a:rPr>
                        <a:t>financial</a:t>
                      </a:r>
                      <a:r>
                        <a:rPr lang="fr-CA" sz="1500" b="1" dirty="0">
                          <a:solidFill>
                            <a:srgbClr val="009900"/>
                          </a:solidFill>
                        </a:rPr>
                        <a:t> sponsors </a:t>
                      </a:r>
                    </a:p>
                  </a:txBody>
                  <a:tcPr marL="45720" marR="45720" marT="22860" marB="2286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2237611" y="1852362"/>
          <a:ext cx="7484836" cy="510328"/>
        </p:xfrm>
        <a:graphic>
          <a:graphicData uri="http://schemas.openxmlformats.org/drawingml/2006/table">
            <a:tbl>
              <a:tblPr>
                <a:tableStyleId>{BC89EF96-8CEA-46FF-86C4-4CE0E7609802}</a:tableStyleId>
              </a:tblPr>
              <a:tblGrid>
                <a:gridCol w="2385167">
                  <a:extLst>
                    <a:ext uri="{9D8B030D-6E8A-4147-A177-3AD203B41FA5}">
                      <a16:colId xmlns:a16="http://schemas.microsoft.com/office/drawing/2014/main" val="20000"/>
                    </a:ext>
                  </a:extLst>
                </a:gridCol>
                <a:gridCol w="5099669">
                  <a:extLst>
                    <a:ext uri="{9D8B030D-6E8A-4147-A177-3AD203B41FA5}">
                      <a16:colId xmlns:a16="http://schemas.microsoft.com/office/drawing/2014/main" val="20001"/>
                    </a:ext>
                  </a:extLst>
                </a:gridCol>
              </a:tblGrid>
              <a:tr h="510328">
                <a:tc>
                  <a:txBody>
                    <a:bodyPr/>
                    <a:lstStyle/>
                    <a:p>
                      <a:pPr algn="l"/>
                      <a:r>
                        <a:rPr lang="en-CA" sz="1400" b="1" dirty="0">
                          <a:solidFill>
                            <a:schemeClr val="tx1"/>
                          </a:solidFill>
                          <a:latin typeface="+mn-lt"/>
                        </a:rPr>
                        <a:t>FACILITATOR’s NAME </a:t>
                      </a:r>
                      <a:br>
                        <a:rPr lang="en-CA" sz="1400" b="1" dirty="0">
                          <a:solidFill>
                            <a:schemeClr val="tx1"/>
                          </a:solidFill>
                          <a:latin typeface="+mn-lt"/>
                        </a:rPr>
                      </a:br>
                      <a:r>
                        <a:rPr lang="en-CA" sz="1400" b="1" dirty="0">
                          <a:solidFill>
                            <a:schemeClr val="tx1"/>
                          </a:solidFill>
                          <a:latin typeface="+mn-lt"/>
                        </a:rPr>
                        <a:t>And Credentials</a:t>
                      </a:r>
                      <a:endParaRPr lang="fr-CA" sz="1400" b="1" dirty="0">
                        <a:solidFill>
                          <a:schemeClr val="tx1"/>
                        </a:solidFill>
                        <a:latin typeface="+mn-lt"/>
                      </a:endParaRPr>
                    </a:p>
                  </a:txBody>
                  <a:tcPr marL="45720" marR="45720" marT="22860" marB="22860" anchor="ctr">
                    <a:lnL w="12700" cmpd="sng">
                      <a:noFill/>
                    </a:lnL>
                    <a:lnR w="12700" cmpd="sng">
                      <a:noFill/>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pPr>
                      <a:r>
                        <a:rPr lang="en-CA" sz="2100" dirty="0">
                          <a:solidFill>
                            <a:schemeClr val="tx1"/>
                          </a:solidFill>
                          <a:latin typeface="+mn-lt"/>
                        </a:rPr>
                        <a:t>Dayna Lee-Baggley, Ph.D., </a:t>
                      </a:r>
                      <a:r>
                        <a:rPr lang="en-CA" sz="2100" dirty="0" err="1">
                          <a:solidFill>
                            <a:schemeClr val="tx1"/>
                          </a:solidFill>
                          <a:latin typeface="+mn-lt"/>
                        </a:rPr>
                        <a:t>R.Psych</a:t>
                      </a:r>
                      <a:endParaRPr lang="en-CA" sz="2100" dirty="0">
                        <a:solidFill>
                          <a:schemeClr val="tx1"/>
                        </a:solidFill>
                        <a:latin typeface="+mn-lt"/>
                      </a:endParaRPr>
                    </a:p>
                  </a:txBody>
                  <a:tcPr marL="45720" marR="45720" marT="22860" marB="22860">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0" name="Rectangle 9">
            <a:extLst>
              <a:ext uri="{FF2B5EF4-FFF2-40B4-BE49-F238E27FC236}">
                <a16:creationId xmlns:a16="http://schemas.microsoft.com/office/drawing/2014/main" id="{FB3267EB-1498-4E17-BA97-6141CF0C9CD1}"/>
              </a:ext>
            </a:extLst>
          </p:cNvPr>
          <p:cNvSpPr/>
          <p:nvPr/>
        </p:nvSpPr>
        <p:spPr>
          <a:xfrm rot="5400000">
            <a:off x="5855380" y="-1321638"/>
            <a:ext cx="28865" cy="74848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CA" sz="2025">
              <a:solidFill>
                <a:prstClr val="white"/>
              </a:solidFill>
            </a:endParaRPr>
          </a:p>
        </p:txBody>
      </p:sp>
      <p:sp>
        <p:nvSpPr>
          <p:cNvPr id="27" name="Rectangle 26">
            <a:extLst>
              <a:ext uri="{FF2B5EF4-FFF2-40B4-BE49-F238E27FC236}">
                <a16:creationId xmlns:a16="http://schemas.microsoft.com/office/drawing/2014/main" id="{0806DE5D-E335-4BF9-BDBE-45BE910F6463}"/>
              </a:ext>
            </a:extLst>
          </p:cNvPr>
          <p:cNvSpPr/>
          <p:nvPr/>
        </p:nvSpPr>
        <p:spPr>
          <a:xfrm rot="5400000">
            <a:off x="5855381" y="-1998063"/>
            <a:ext cx="28865" cy="74848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CA" sz="2025">
              <a:solidFill>
                <a:prstClr val="white"/>
              </a:solidFill>
            </a:endParaRPr>
          </a:p>
        </p:txBody>
      </p:sp>
      <p:graphicFrame>
        <p:nvGraphicFramePr>
          <p:cNvPr id="3" name="Tableau 2">
            <a:extLst>
              <a:ext uri="{FF2B5EF4-FFF2-40B4-BE49-F238E27FC236}">
                <a16:creationId xmlns:a16="http://schemas.microsoft.com/office/drawing/2014/main" id="{612DFDB3-98D8-4800-B423-2D56DB31B266}"/>
              </a:ext>
            </a:extLst>
          </p:cNvPr>
          <p:cNvGraphicFramePr>
            <a:graphicFrameLocks noGrp="1"/>
          </p:cNvGraphicFramePr>
          <p:nvPr/>
        </p:nvGraphicFramePr>
        <p:xfrm>
          <a:off x="2323337" y="2773165"/>
          <a:ext cx="7313387" cy="2901287"/>
        </p:xfrm>
        <a:graphic>
          <a:graphicData uri="http://schemas.openxmlformats.org/drawingml/2006/table">
            <a:tbl>
              <a:tblPr firstRow="1" bandRow="1">
                <a:tableStyleId>{5C22544A-7EE6-4342-B048-85BDC9FD1C3A}</a:tableStyleId>
              </a:tblPr>
              <a:tblGrid>
                <a:gridCol w="2568432">
                  <a:extLst>
                    <a:ext uri="{9D8B030D-6E8A-4147-A177-3AD203B41FA5}">
                      <a16:colId xmlns:a16="http://schemas.microsoft.com/office/drawing/2014/main" val="1088997696"/>
                    </a:ext>
                  </a:extLst>
                </a:gridCol>
                <a:gridCol w="4744955">
                  <a:extLst>
                    <a:ext uri="{9D8B030D-6E8A-4147-A177-3AD203B41FA5}">
                      <a16:colId xmlns:a16="http://schemas.microsoft.com/office/drawing/2014/main" val="3728117968"/>
                    </a:ext>
                  </a:extLst>
                </a:gridCol>
              </a:tblGrid>
              <a:tr h="662940">
                <a:tc>
                  <a:txBody>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lang="en-CA" sz="1400" b="1" dirty="0">
                          <a:solidFill>
                            <a:schemeClr val="bg1"/>
                          </a:solidFill>
                          <a:latin typeface="Calibri" panose="020F0502020204030204" pitchFamily="34" charset="0"/>
                          <a:cs typeface="Calibri" panose="020F0502020204030204" pitchFamily="34" charset="0"/>
                        </a:rPr>
                        <a:t>CONSULTING FEES/ </a:t>
                      </a:r>
                      <a:br>
                        <a:rPr lang="en-CA" sz="1400" b="1" dirty="0">
                          <a:solidFill>
                            <a:schemeClr val="bg1"/>
                          </a:solidFill>
                          <a:latin typeface="Calibri" panose="020F0502020204030204" pitchFamily="34" charset="0"/>
                          <a:cs typeface="Calibri" panose="020F0502020204030204" pitchFamily="34" charset="0"/>
                        </a:rPr>
                      </a:br>
                      <a:r>
                        <a:rPr lang="en-CA" sz="1400" b="1" dirty="0">
                          <a:solidFill>
                            <a:schemeClr val="bg1"/>
                          </a:solidFill>
                          <a:latin typeface="Calibri" panose="020F0502020204030204" pitchFamily="34" charset="0"/>
                          <a:cs typeface="Calibri" panose="020F0502020204030204" pitchFamily="34" charset="0"/>
                        </a:rPr>
                        <a:t>ADVISORY BOARD MEMBER:</a:t>
                      </a:r>
                      <a:endParaRPr lang="en-US" sz="1400" b="1" dirty="0">
                        <a:solidFill>
                          <a:schemeClr val="bg1"/>
                        </a:solidFill>
                        <a:latin typeface="Calibri" panose="020F0502020204030204" pitchFamily="34" charset="0"/>
                        <a:cs typeface="Calibri" panose="020F0502020204030204" pitchFamily="34" charset="0"/>
                      </a:endParaRPr>
                    </a:p>
                  </a:txBody>
                  <a:tcPr marL="137160" marR="45720" marT="22860" marB="22860" anchor="ctr">
                    <a:lnL w="12700" cmpd="sng">
                      <a:noFill/>
                    </a:lnL>
                    <a:lnR w="127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pPr algn="l"/>
                      <a:r>
                        <a:rPr lang="en-CA" sz="1400" b="0" dirty="0">
                          <a:solidFill>
                            <a:schemeClr val="tx1"/>
                          </a:solidFill>
                          <a:latin typeface="Calibri" panose="020F0502020204030204" pitchFamily="34" charset="0"/>
                          <a:cs typeface="Calibri" panose="020F0502020204030204" pitchFamily="34" charset="0"/>
                        </a:rPr>
                        <a:t>Tobacco Free Nova Scotia – clinical advisory committee (honoraria)</a:t>
                      </a:r>
                    </a:p>
                    <a:p>
                      <a:pPr algn="l"/>
                      <a:r>
                        <a:rPr lang="en-CA" sz="1400" b="0" dirty="0">
                          <a:solidFill>
                            <a:schemeClr val="tx1"/>
                          </a:solidFill>
                          <a:latin typeface="Calibri" panose="020F0502020204030204" pitchFamily="34" charset="0"/>
                          <a:cs typeface="Calibri" panose="020F0502020204030204" pitchFamily="34" charset="0"/>
                        </a:rPr>
                        <a:t>Bausch Health – scientific advisory committee (honoraria, speaking fees)</a:t>
                      </a:r>
                      <a:endParaRPr lang="en-US" sz="1400" b="0" dirty="0">
                        <a:solidFill>
                          <a:schemeClr val="tx1"/>
                        </a:solidFill>
                        <a:latin typeface="Calibri" panose="020F0502020204030204" pitchFamily="34" charset="0"/>
                        <a:cs typeface="Calibri" panose="020F0502020204030204" pitchFamily="34" charset="0"/>
                      </a:endParaRPr>
                    </a:p>
                  </a:txBody>
                  <a:tcPr marL="45720" marR="45720" marT="22860" marB="2286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7125813"/>
                  </a:ext>
                </a:extLst>
              </a:tr>
              <a:tr h="952556">
                <a:tc>
                  <a:txBody>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lang="en-CA" sz="1400" b="1" dirty="0">
                          <a:solidFill>
                            <a:schemeClr val="bg1"/>
                          </a:solidFill>
                          <a:latin typeface="Calibri" panose="020F0502020204030204" pitchFamily="34" charset="0"/>
                          <a:cs typeface="Calibri" panose="020F0502020204030204" pitchFamily="34" charset="0"/>
                        </a:rPr>
                        <a:t>SPEAKERS BUREAU/HONORARIA:</a:t>
                      </a:r>
                      <a:endParaRPr lang="fr-CA" sz="1400" b="1" dirty="0">
                        <a:solidFill>
                          <a:schemeClr val="bg1"/>
                        </a:solidFill>
                        <a:latin typeface="Calibri" panose="020F0502020204030204" pitchFamily="34" charset="0"/>
                        <a:cs typeface="Calibri" panose="020F0502020204030204" pitchFamily="34" charset="0"/>
                      </a:endParaRPr>
                    </a:p>
                  </a:txBody>
                  <a:tcPr marL="137160" marR="45720" marT="22860" marB="22860" anchor="ctr">
                    <a:lnL w="12700" cmpd="sng">
                      <a:noFill/>
                    </a:lnL>
                    <a:lnR w="127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pPr algn="l"/>
                      <a:r>
                        <a:rPr lang="en-CA" sz="1400" dirty="0">
                          <a:solidFill>
                            <a:schemeClr val="tx1"/>
                          </a:solidFill>
                          <a:latin typeface="Calibri" panose="020F0502020204030204" pitchFamily="34" charset="0"/>
                          <a:cs typeface="Calibri" panose="020F0502020204030204" pitchFamily="34" charset="0"/>
                        </a:rPr>
                        <a:t>Canadian Spondylitis Association (Consulting fees/ honoraria)</a:t>
                      </a:r>
                    </a:p>
                    <a:p>
                      <a:pPr algn="l"/>
                      <a:r>
                        <a:rPr lang="en-CA" sz="1400" dirty="0" err="1">
                          <a:solidFill>
                            <a:schemeClr val="tx1"/>
                          </a:solidFill>
                          <a:latin typeface="Calibri" panose="020F0502020204030204" pitchFamily="34" charset="0"/>
                          <a:cs typeface="Calibri" panose="020F0502020204030204" pitchFamily="34" charset="0"/>
                        </a:rPr>
                        <a:t>HeadCan</a:t>
                      </a:r>
                      <a:r>
                        <a:rPr lang="en-CA" sz="1400" dirty="0">
                          <a:solidFill>
                            <a:schemeClr val="tx1"/>
                          </a:solidFill>
                          <a:latin typeface="Calibri" panose="020F0502020204030204" pitchFamily="34" charset="0"/>
                          <a:cs typeface="Calibri" panose="020F0502020204030204" pitchFamily="34" charset="0"/>
                        </a:rPr>
                        <a:t> (consultation fees)</a:t>
                      </a:r>
                    </a:p>
                    <a:p>
                      <a:pPr algn="l"/>
                      <a:r>
                        <a:rPr lang="en-CA" sz="1400" dirty="0">
                          <a:solidFill>
                            <a:schemeClr val="tx1"/>
                          </a:solidFill>
                          <a:latin typeface="Calibri" panose="020F0502020204030204" pitchFamily="34" charset="0"/>
                          <a:cs typeface="Calibri" panose="020F0502020204030204" pitchFamily="34" charset="0"/>
                        </a:rPr>
                        <a:t>New Harbinger Publications (royalties)</a:t>
                      </a:r>
                    </a:p>
                    <a:p>
                      <a:pPr algn="l"/>
                      <a:r>
                        <a:rPr lang="en-US" sz="1400" b="0" i="0" u="none" strike="noStrike" kern="1200" baseline="0" dirty="0">
                          <a:solidFill>
                            <a:schemeClr val="dk1"/>
                          </a:solidFill>
                          <a:latin typeface="Calibri" panose="020F0502020204030204" pitchFamily="34" charset="0"/>
                          <a:ea typeface="+mn-ea"/>
                          <a:cs typeface="Calibri" panose="020F0502020204030204" pitchFamily="34" charset="0"/>
                        </a:rPr>
                        <a:t>CPD Network Association (speaking fees)</a:t>
                      </a:r>
                    </a:p>
                  </a:txBody>
                  <a:tcPr marL="45720" marR="45720" marT="22860" marB="2286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225758"/>
                  </a:ext>
                </a:extLst>
              </a:tr>
              <a:tr h="546651">
                <a:tc>
                  <a:txBody>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lang="fr-CA" sz="1400" b="1" dirty="0">
                          <a:solidFill>
                            <a:schemeClr val="bg1"/>
                          </a:solidFill>
                          <a:latin typeface="Calibri" panose="020F0502020204030204" pitchFamily="34" charset="0"/>
                          <a:cs typeface="Calibri" panose="020F0502020204030204" pitchFamily="34" charset="0"/>
                        </a:rPr>
                        <a:t>GRANTS/RESEARCH SUPPORT:</a:t>
                      </a:r>
                      <a:endParaRPr lang="en-US" sz="1400" b="1" dirty="0">
                        <a:solidFill>
                          <a:schemeClr val="bg1"/>
                        </a:solidFill>
                        <a:latin typeface="Calibri" panose="020F0502020204030204" pitchFamily="34" charset="0"/>
                        <a:cs typeface="Calibri" panose="020F0502020204030204" pitchFamily="34" charset="0"/>
                      </a:endParaRPr>
                    </a:p>
                  </a:txBody>
                  <a:tcPr marL="137160" marR="45720" marT="22860" marB="22860" anchor="ctr">
                    <a:lnL w="12700" cmpd="sng">
                      <a:noFill/>
                    </a:lnL>
                    <a:lnR w="12700" cap="flat" cmpd="sng" algn="ctr">
                      <a:no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p>
                      <a:pPr algn="l"/>
                      <a:r>
                        <a:rPr lang="en-US" sz="1400" dirty="0">
                          <a:solidFill>
                            <a:schemeClr val="tx1"/>
                          </a:solidFill>
                          <a:latin typeface="Calibri" panose="020F0502020204030204" pitchFamily="34" charset="0"/>
                          <a:cs typeface="Calibri" panose="020F0502020204030204" pitchFamily="34" charset="0"/>
                        </a:rPr>
                        <a:t>Research grants: Kidney Foundation of Canada; QEII Foundation; CIHR; SSHRC</a:t>
                      </a:r>
                    </a:p>
                  </a:txBody>
                  <a:tcPr marL="45720" marR="45720" marT="22860" marB="2286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3867463"/>
                  </a:ext>
                </a:extLst>
              </a:tr>
              <a:tr h="502920">
                <a:tc gridSpan="2">
                  <a:txBody>
                    <a:bodyPr/>
                    <a:lstStyle/>
                    <a:p>
                      <a:pPr algn="l"/>
                      <a:r>
                        <a:rPr lang="en-CA" sz="1500" dirty="0">
                          <a:solidFill>
                            <a:schemeClr val="bg1"/>
                          </a:solidFill>
                          <a:latin typeface="Calibri" panose="020F0502020204030204" pitchFamily="34" charset="0"/>
                          <a:cs typeface="Calibri" panose="020F0502020204030204" pitchFamily="34" charset="0"/>
                        </a:rPr>
                        <a:t>This program has received no financial or in-kind support from any commercial or other organization.</a:t>
                      </a:r>
                    </a:p>
                  </a:txBody>
                  <a:tcPr marL="137160" marR="45720" marT="22860" marB="22860" anchor="ctr">
                    <a:lnL w="12700" cmpd="sng">
                      <a:noFill/>
                    </a:lnL>
                    <a:lnR w="12700" cap="flat" cmpd="sng" algn="ctr">
                      <a:solidFill>
                        <a:schemeClr val="accent1"/>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hMerge="1">
                  <a:txBody>
                    <a:bodyPr/>
                    <a:lstStyle/>
                    <a:p>
                      <a:pPr algn="l"/>
                      <a:endParaRPr lang="en-US" sz="1800" dirty="0">
                        <a:solidFill>
                          <a:schemeClr val="tx1"/>
                        </a:solidFill>
                        <a:latin typeface="Calibri" panose="020F0502020204030204" pitchFamily="34" charset="0"/>
                        <a:cs typeface="Calibri" panose="020F0502020204030204" pitchFamily="34" charset="0"/>
                      </a:endParaRPr>
                    </a:p>
                  </a:txBody>
                  <a:tcPr marL="60960" marR="60960" marT="30480" marB="30480">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3312311"/>
                  </a:ext>
                </a:extLst>
              </a:tr>
            </a:tbl>
          </a:graphicData>
        </a:graphic>
      </p:graphicFrame>
    </p:spTree>
    <p:extLst>
      <p:ext uri="{BB962C8B-B14F-4D97-AF65-F5344CB8AC3E}">
        <p14:creationId xmlns:p14="http://schemas.microsoft.com/office/powerpoint/2010/main" val="94543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81200" y="274638"/>
            <a:ext cx="8229600" cy="792162"/>
          </a:xfrm>
        </p:spPr>
        <p:txBody>
          <a:bodyPr anchor="b">
            <a:normAutofit fontScale="90000"/>
          </a:bodyPr>
          <a:lstStyle/>
          <a:p>
            <a:pPr algn="l" eaLnBrk="1" hangingPunct="1"/>
            <a:r>
              <a:rPr lang="en-US" altLang="en-US" sz="3600" b="1" dirty="0">
                <a:solidFill>
                  <a:srgbClr val="309B56"/>
                </a:solidFill>
                <a:ea typeface="MS PGothic" panose="020B0600070205080204" pitchFamily="34" charset="-128"/>
              </a:rPr>
              <a:t>BCI Curriculum: Role of the HCP in chronic disease management</a:t>
            </a:r>
          </a:p>
        </p:txBody>
      </p:sp>
      <p:cxnSp>
        <p:nvCxnSpPr>
          <p:cNvPr id="5" name="Straight Connector 4"/>
          <p:cNvCxnSpPr/>
          <p:nvPr/>
        </p:nvCxnSpPr>
        <p:spPr>
          <a:xfrm>
            <a:off x="1981200" y="1143000"/>
            <a:ext cx="8001000" cy="1588"/>
          </a:xfrm>
          <a:prstGeom prst="line">
            <a:avLst/>
          </a:prstGeom>
          <a:ln>
            <a:solidFill>
              <a:srgbClr val="309B56"/>
            </a:solidFill>
          </a:ln>
          <a:effectLst/>
        </p:spPr>
        <p:style>
          <a:lnRef idx="2">
            <a:schemeClr val="accent1"/>
          </a:lnRef>
          <a:fillRef idx="0">
            <a:schemeClr val="accent1"/>
          </a:fillRef>
          <a:effectRef idx="1">
            <a:schemeClr val="accent1"/>
          </a:effectRef>
          <a:fontRef idx="minor">
            <a:schemeClr val="tx1"/>
          </a:fontRef>
        </p:style>
      </p:cxnSp>
      <p:pic>
        <p:nvPicPr>
          <p:cNvPr id="12292" name="Picture 5" descr="BCI-PPT2.jpg"/>
          <p:cNvPicPr>
            <a:picLocks noChangeAspect="1"/>
          </p:cNvPicPr>
          <p:nvPr/>
        </p:nvPicPr>
        <p:blipFill>
          <a:blip r:embed="rId3">
            <a:extLst>
              <a:ext uri="{28A0092B-C50C-407E-A947-70E740481C1C}">
                <a14:useLocalDpi xmlns:a14="http://schemas.microsoft.com/office/drawing/2010/main" val="0"/>
              </a:ext>
            </a:extLst>
          </a:blip>
          <a:srcRect t="24445" b="64445"/>
          <a:stretch>
            <a:fillRect/>
          </a:stretch>
        </p:blipFill>
        <p:spPr bwMode="auto">
          <a:xfrm>
            <a:off x="1524000" y="6019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Nova_Scotia_Health_Authority_Horiz_Rev.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1950" y="6183314"/>
            <a:ext cx="147478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57400" y="3276600"/>
            <a:ext cx="1371600" cy="369888"/>
          </a:xfrm>
          <a:prstGeom prst="rect">
            <a:avLst/>
          </a:prstGeom>
          <a:solidFill>
            <a:schemeClr val="accent1">
              <a:lumMod val="20000"/>
              <a:lumOff val="80000"/>
            </a:schemeClr>
          </a:solidFill>
          <a:ln w="19050">
            <a:solidFill>
              <a:schemeClr val="tx1"/>
            </a:solidFill>
          </a:ln>
        </p:spPr>
        <p:txBody>
          <a:bodyPr>
            <a:spAutoFit/>
          </a:bodyPr>
          <a:lstStyle/>
          <a:p>
            <a:pPr defTabSz="457200">
              <a:defRPr/>
            </a:pPr>
            <a:r>
              <a:rPr lang="en-US" dirty="0">
                <a:solidFill>
                  <a:prstClr val="black"/>
                </a:solidFill>
                <a:ea typeface="Arial" charset="0"/>
                <a:cs typeface="ＭＳ Ｐゴシック" charset="0"/>
              </a:rPr>
              <a:t>Principles</a:t>
            </a:r>
          </a:p>
        </p:txBody>
      </p:sp>
      <p:sp>
        <p:nvSpPr>
          <p:cNvPr id="8" name="TextBox 7"/>
          <p:cNvSpPr txBox="1"/>
          <p:nvPr/>
        </p:nvSpPr>
        <p:spPr>
          <a:xfrm>
            <a:off x="5105400" y="4343401"/>
            <a:ext cx="3124200" cy="646113"/>
          </a:xfrm>
          <a:prstGeom prst="rect">
            <a:avLst/>
          </a:prstGeom>
          <a:solidFill>
            <a:schemeClr val="accent1">
              <a:lumMod val="20000"/>
              <a:lumOff val="80000"/>
            </a:schemeClr>
          </a:solidFill>
          <a:ln w="19050">
            <a:solidFill>
              <a:schemeClr val="tx1"/>
            </a:solidFill>
          </a:ln>
        </p:spPr>
        <p:txBody>
          <a:bodyPr>
            <a:spAutoFit/>
          </a:bodyPr>
          <a:lstStyle/>
          <a:p>
            <a:pPr defTabSz="457200">
              <a:defRPr/>
            </a:pPr>
            <a:r>
              <a:rPr lang="en-US" dirty="0">
                <a:solidFill>
                  <a:prstClr val="black"/>
                </a:solidFill>
                <a:ea typeface="Arial" charset="0"/>
                <a:cs typeface="ＭＳ Ｐゴシック" charset="0"/>
              </a:rPr>
              <a:t>Psychosocial Determinants of Behaviour</a:t>
            </a:r>
          </a:p>
        </p:txBody>
      </p:sp>
      <p:sp>
        <p:nvSpPr>
          <p:cNvPr id="9" name="TextBox 8"/>
          <p:cNvSpPr txBox="1"/>
          <p:nvPr/>
        </p:nvSpPr>
        <p:spPr>
          <a:xfrm>
            <a:off x="5105400" y="3581400"/>
            <a:ext cx="3124200" cy="369888"/>
          </a:xfrm>
          <a:prstGeom prst="rect">
            <a:avLst/>
          </a:prstGeom>
          <a:solidFill>
            <a:schemeClr val="accent1">
              <a:lumMod val="20000"/>
              <a:lumOff val="80000"/>
            </a:schemeClr>
          </a:solidFill>
          <a:ln w="19050">
            <a:solidFill>
              <a:schemeClr val="tx1"/>
            </a:solidFill>
          </a:ln>
        </p:spPr>
        <p:txBody>
          <a:bodyPr>
            <a:spAutoFit/>
          </a:bodyPr>
          <a:lstStyle/>
          <a:p>
            <a:pPr algn="ctr" defTabSz="457200">
              <a:defRPr/>
            </a:pPr>
            <a:r>
              <a:rPr lang="en-US" dirty="0">
                <a:solidFill>
                  <a:prstClr val="black"/>
                </a:solidFill>
                <a:ea typeface="Arial" charset="0"/>
                <a:cs typeface="ＭＳ Ｐゴシック" charset="0"/>
              </a:rPr>
              <a:t>Behaviour Modification</a:t>
            </a:r>
          </a:p>
        </p:txBody>
      </p:sp>
      <p:sp>
        <p:nvSpPr>
          <p:cNvPr id="10" name="TextBox 9"/>
          <p:cNvSpPr txBox="1"/>
          <p:nvPr/>
        </p:nvSpPr>
        <p:spPr>
          <a:xfrm>
            <a:off x="5105400" y="2667000"/>
            <a:ext cx="3200400" cy="369888"/>
          </a:xfrm>
          <a:prstGeom prst="rect">
            <a:avLst/>
          </a:prstGeom>
          <a:solidFill>
            <a:schemeClr val="accent1">
              <a:lumMod val="20000"/>
              <a:lumOff val="80000"/>
            </a:schemeClr>
          </a:solidFill>
          <a:ln w="19050">
            <a:solidFill>
              <a:schemeClr val="tx1"/>
            </a:solidFill>
          </a:ln>
        </p:spPr>
        <p:txBody>
          <a:bodyPr>
            <a:spAutoFit/>
          </a:bodyPr>
          <a:lstStyle/>
          <a:p>
            <a:pPr algn="ctr" defTabSz="457200">
              <a:defRPr/>
            </a:pPr>
            <a:r>
              <a:rPr lang="en-US" dirty="0">
                <a:solidFill>
                  <a:prstClr val="black"/>
                </a:solidFill>
                <a:ea typeface="Arial" charset="0"/>
                <a:cs typeface="ＭＳ Ｐゴシック" charset="0"/>
              </a:rPr>
              <a:t>Getting to Behaviour</a:t>
            </a:r>
          </a:p>
        </p:txBody>
      </p:sp>
      <p:sp>
        <p:nvSpPr>
          <p:cNvPr id="11" name="TextBox 10"/>
          <p:cNvSpPr txBox="1"/>
          <p:nvPr/>
        </p:nvSpPr>
        <p:spPr>
          <a:xfrm>
            <a:off x="5105400" y="1828800"/>
            <a:ext cx="3200400" cy="369888"/>
          </a:xfrm>
          <a:prstGeom prst="rect">
            <a:avLst/>
          </a:prstGeom>
          <a:solidFill>
            <a:schemeClr val="accent1">
              <a:lumMod val="20000"/>
              <a:lumOff val="80000"/>
            </a:schemeClr>
          </a:solidFill>
          <a:ln w="19050">
            <a:solidFill>
              <a:schemeClr val="tx1"/>
            </a:solidFill>
          </a:ln>
        </p:spPr>
        <p:txBody>
          <a:bodyPr>
            <a:spAutoFit/>
          </a:bodyPr>
          <a:lstStyle/>
          <a:p>
            <a:pPr algn="ctr" defTabSz="457200">
              <a:defRPr/>
            </a:pPr>
            <a:r>
              <a:rPr lang="en-US" dirty="0">
                <a:solidFill>
                  <a:prstClr val="black"/>
                </a:solidFill>
                <a:ea typeface="Arial" charset="0"/>
                <a:cs typeface="ＭＳ Ｐゴシック" charset="0"/>
              </a:rPr>
              <a:t>Change-Based Relationships</a:t>
            </a:r>
          </a:p>
        </p:txBody>
      </p:sp>
      <p:cxnSp>
        <p:nvCxnSpPr>
          <p:cNvPr id="4" name="Straight Arrow Connector 3"/>
          <p:cNvCxnSpPr>
            <a:cxnSpLocks noChangeShapeType="1"/>
            <a:endCxn id="11" idx="1"/>
          </p:cNvCxnSpPr>
          <p:nvPr/>
        </p:nvCxnSpPr>
        <p:spPr bwMode="auto">
          <a:xfrm flipV="1">
            <a:off x="3429000" y="2012950"/>
            <a:ext cx="1676400" cy="1187450"/>
          </a:xfrm>
          <a:prstGeom prst="straightConnector1">
            <a:avLst/>
          </a:prstGeom>
          <a:noFill/>
          <a:ln w="34925">
            <a:solidFill>
              <a:srgbClr val="17375E"/>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Arrow Connector 13"/>
          <p:cNvCxnSpPr>
            <a:cxnSpLocks noChangeShapeType="1"/>
            <a:endCxn id="10" idx="1"/>
          </p:cNvCxnSpPr>
          <p:nvPr/>
        </p:nvCxnSpPr>
        <p:spPr bwMode="auto">
          <a:xfrm flipV="1">
            <a:off x="3505200" y="2851150"/>
            <a:ext cx="1600200" cy="577850"/>
          </a:xfrm>
          <a:prstGeom prst="straightConnector1">
            <a:avLst/>
          </a:prstGeom>
          <a:noFill/>
          <a:ln w="34925">
            <a:solidFill>
              <a:srgbClr val="17375E"/>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a:endCxn id="9" idx="1"/>
          </p:cNvCxnSpPr>
          <p:nvPr/>
        </p:nvCxnSpPr>
        <p:spPr bwMode="auto">
          <a:xfrm>
            <a:off x="3505200" y="3505200"/>
            <a:ext cx="1600200" cy="260350"/>
          </a:xfrm>
          <a:prstGeom prst="straightConnector1">
            <a:avLst/>
          </a:prstGeom>
          <a:noFill/>
          <a:ln w="34925">
            <a:solidFill>
              <a:srgbClr val="17375E"/>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Arrow Connector 15"/>
          <p:cNvCxnSpPr>
            <a:cxnSpLocks noChangeShapeType="1"/>
            <a:endCxn id="8" idx="1"/>
          </p:cNvCxnSpPr>
          <p:nvPr/>
        </p:nvCxnSpPr>
        <p:spPr bwMode="auto">
          <a:xfrm>
            <a:off x="3429000" y="3733800"/>
            <a:ext cx="1676400" cy="933450"/>
          </a:xfrm>
          <a:prstGeom prst="straightConnector1">
            <a:avLst/>
          </a:prstGeom>
          <a:noFill/>
          <a:ln w="34925">
            <a:solidFill>
              <a:srgbClr val="17375E"/>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 name="TextBox 16">
            <a:extLst>
              <a:ext uri="{FF2B5EF4-FFF2-40B4-BE49-F238E27FC236}">
                <a16:creationId xmlns:a16="http://schemas.microsoft.com/office/drawing/2014/main" id="{EA8F9445-C5B1-B04C-9AEC-E3540160CE25}"/>
              </a:ext>
            </a:extLst>
          </p:cNvPr>
          <p:cNvSpPr txBox="1">
            <a:spLocks noChangeArrowheads="1"/>
          </p:cNvSpPr>
          <p:nvPr/>
        </p:nvSpPr>
        <p:spPr bwMode="auto">
          <a:xfrm>
            <a:off x="1524000" y="5757346"/>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457200" eaLnBrk="0" fontAlgn="base" hangingPunct="0">
              <a:spcBef>
                <a:spcPct val="0"/>
              </a:spcBef>
              <a:spcAft>
                <a:spcPct val="0"/>
              </a:spcAft>
            </a:pPr>
            <a:r>
              <a:rPr lang="en-CA" b="1" dirty="0">
                <a:solidFill>
                  <a:prstClr val="black"/>
                </a:solidFill>
                <a:latin typeface="Calibri" panose="020F0502020204030204"/>
                <a:cs typeface="Arial" charset="0"/>
              </a:rPr>
              <a:t>Source: </a:t>
            </a:r>
            <a:r>
              <a:rPr lang="en-CA" b="1" dirty="0" err="1">
                <a:solidFill>
                  <a:prstClr val="black"/>
                </a:solidFill>
                <a:latin typeface="Calibri" panose="020F0502020204030204"/>
                <a:cs typeface="Arial" charset="0"/>
              </a:rPr>
              <a:t>Vallis</a:t>
            </a:r>
            <a:r>
              <a:rPr lang="en-CA" b="1" dirty="0">
                <a:solidFill>
                  <a:prstClr val="black"/>
                </a:solidFill>
                <a:latin typeface="Calibri" panose="020F0502020204030204"/>
                <a:cs typeface="Arial" charset="0"/>
              </a:rPr>
              <a:t>, Lee-</a:t>
            </a:r>
            <a:r>
              <a:rPr lang="en-CA" b="1" dirty="0" err="1">
                <a:solidFill>
                  <a:prstClr val="black"/>
                </a:solidFill>
                <a:latin typeface="Calibri" panose="020F0502020204030204"/>
                <a:cs typeface="Arial" charset="0"/>
              </a:rPr>
              <a:t>Baggley</a:t>
            </a:r>
            <a:r>
              <a:rPr lang="en-CA" b="1" dirty="0">
                <a:solidFill>
                  <a:prstClr val="black"/>
                </a:solidFill>
                <a:latin typeface="Calibri" panose="020F0502020204030204"/>
                <a:cs typeface="Arial" charset="0"/>
              </a:rPr>
              <a:t> et al., 2018  </a:t>
            </a:r>
          </a:p>
        </p:txBody>
      </p:sp>
    </p:spTree>
    <p:extLst>
      <p:ext uri="{BB962C8B-B14F-4D97-AF65-F5344CB8AC3E}">
        <p14:creationId xmlns:p14="http://schemas.microsoft.com/office/powerpoint/2010/main" val="844525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137530" y="1031911"/>
            <a:ext cx="7886700" cy="1108472"/>
          </a:xfrm>
          <a:prstGeom prst="rect">
            <a:avLst/>
          </a:prstGeom>
          <a:solidFill>
            <a:srgbClr val="2F5597">
              <a:alpha val="50196"/>
            </a:srgbClr>
          </a:solidFill>
          <a:ln w="6350" cap="flat" cmpd="sng" algn="ctr">
            <a:noFill/>
            <a:prstDash val="solid"/>
            <a:miter lim="800000"/>
          </a:ln>
        </p:spPr>
        <p:style>
          <a:lnRef idx="1">
            <a:schemeClr val="accent3"/>
          </a:lnRef>
          <a:fillRef idx="2">
            <a:schemeClr val="accent3"/>
          </a:fillRef>
          <a:effectRef idx="1">
            <a:schemeClr val="accent3"/>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0"/>
              </a:spcBef>
              <a:defRPr/>
            </a:pPr>
            <a:endParaRPr lang="en-CA" sz="3300" dirty="0">
              <a:solidFill>
                <a:sysClr val="windowText" lastClr="000000"/>
              </a:solidFill>
              <a:latin typeface="Optima"/>
              <a:ea typeface="Optima" charset="0"/>
              <a:cs typeface="Optima"/>
            </a:endParaRPr>
          </a:p>
        </p:txBody>
      </p:sp>
      <p:graphicFrame>
        <p:nvGraphicFramePr>
          <p:cNvPr id="2" name="Chart 1"/>
          <p:cNvGraphicFramePr>
            <a:graphicFrameLocks/>
          </p:cNvGraphicFramePr>
          <p:nvPr/>
        </p:nvGraphicFramePr>
        <p:xfrm>
          <a:off x="2137530" y="2412048"/>
          <a:ext cx="3700098" cy="33884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p:cNvGraphicFramePr>
          <p:nvPr/>
        </p:nvGraphicFramePr>
        <p:xfrm>
          <a:off x="6134100" y="2412050"/>
          <a:ext cx="3890130" cy="3388403"/>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a:xfrm>
            <a:off x="2152650" y="969811"/>
            <a:ext cx="7886700" cy="1325563"/>
          </a:xfrm>
        </p:spPr>
        <p:txBody>
          <a:bodyPr>
            <a:normAutofit/>
          </a:bodyPr>
          <a:lstStyle/>
          <a:p>
            <a:r>
              <a:rPr lang="en-CA" b="1" dirty="0">
                <a:solidFill>
                  <a:srgbClr val="000000"/>
                </a:solidFill>
                <a:latin typeface="Optima"/>
                <a:cs typeface="Optima"/>
              </a:rPr>
              <a:t>Professional Resiliency </a:t>
            </a:r>
          </a:p>
        </p:txBody>
      </p:sp>
    </p:spTree>
    <p:extLst>
      <p:ext uri="{BB962C8B-B14F-4D97-AF65-F5344CB8AC3E}">
        <p14:creationId xmlns:p14="http://schemas.microsoft.com/office/powerpoint/2010/main" val="202766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D0DD1-4FEE-0A4C-8467-280D2A149044}"/>
              </a:ext>
            </a:extLst>
          </p:cNvPr>
          <p:cNvSpPr>
            <a:spLocks noGrp="1"/>
          </p:cNvSpPr>
          <p:nvPr>
            <p:ph type="title"/>
          </p:nvPr>
        </p:nvSpPr>
        <p:spPr/>
        <p:txBody>
          <a:bodyPr/>
          <a:lstStyle/>
          <a:p>
            <a:r>
              <a:rPr lang="en-US" b="1" dirty="0"/>
              <a:t>Knowledge is not enough: Readiness Program	</a:t>
            </a:r>
          </a:p>
        </p:txBody>
      </p:sp>
      <p:sp>
        <p:nvSpPr>
          <p:cNvPr id="3" name="Content Placeholder 2">
            <a:extLst>
              <a:ext uri="{FF2B5EF4-FFF2-40B4-BE49-F238E27FC236}">
                <a16:creationId xmlns:a16="http://schemas.microsoft.com/office/drawing/2014/main" id="{E9714A04-42ED-C446-A1DD-D02DB979FD41}"/>
              </a:ext>
            </a:extLst>
          </p:cNvPr>
          <p:cNvSpPr>
            <a:spLocks noGrp="1"/>
          </p:cNvSpPr>
          <p:nvPr>
            <p:ph idx="1"/>
          </p:nvPr>
        </p:nvSpPr>
        <p:spPr/>
        <p:txBody>
          <a:bodyPr/>
          <a:lstStyle/>
          <a:p>
            <a:r>
              <a:rPr lang="en-US" b="1" dirty="0"/>
              <a:t>Acceptance and Commitment Therapy</a:t>
            </a:r>
          </a:p>
          <a:p>
            <a:r>
              <a:rPr lang="en-US" b="1" dirty="0"/>
              <a:t>Empirically based </a:t>
            </a:r>
            <a:r>
              <a:rPr lang="en-US" b="1" dirty="0" err="1"/>
              <a:t>behaviour</a:t>
            </a:r>
            <a:r>
              <a:rPr lang="en-US" b="1" dirty="0"/>
              <a:t> change interventions for the workplace adapted for healthcare</a:t>
            </a:r>
          </a:p>
          <a:p>
            <a:r>
              <a:rPr lang="en-US" b="1" dirty="0"/>
              <a:t>Values: what’s in it for the healthcare provider to change; how will it help you be the healthcare provider you want to be</a:t>
            </a:r>
          </a:p>
          <a:p>
            <a:r>
              <a:rPr lang="en-US" b="1" dirty="0"/>
              <a:t>“Distress tolerance”: tolerating the stress of change; coping strategy to be the expert; willing to be uncomfortable</a:t>
            </a:r>
          </a:p>
        </p:txBody>
      </p:sp>
    </p:spTree>
    <p:extLst>
      <p:ext uri="{BB962C8B-B14F-4D97-AF65-F5344CB8AC3E}">
        <p14:creationId xmlns:p14="http://schemas.microsoft.com/office/powerpoint/2010/main" val="973889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2546350" y="1292332"/>
            <a:ext cx="7099300" cy="2441728"/>
          </a:xfrm>
          <a:prstGeom prst="rect">
            <a:avLst/>
          </a:prstGeom>
          <a:solidFill>
            <a:schemeClr val="bg2"/>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457200"/>
            <a:r>
              <a:rPr lang="en-US" dirty="0">
                <a:solidFill>
                  <a:prstClr val="black"/>
                </a:solidFill>
              </a:rPr>
              <a:t>			</a:t>
            </a:r>
            <a:r>
              <a:rPr lang="en-US" sz="2000" b="1" dirty="0">
                <a:solidFill>
                  <a:prstClr val="black"/>
                </a:solidFill>
              </a:rPr>
              <a:t>Daily Tracking Survey: </a:t>
            </a:r>
            <a:endParaRPr lang="en-US" sz="2000" dirty="0">
              <a:solidFill>
                <a:prstClr val="black"/>
              </a:solidFill>
            </a:endParaRPr>
          </a:p>
          <a:p>
            <a:pPr defTabSz="457200"/>
            <a:r>
              <a:rPr lang="en-US" sz="2000" b="1" dirty="0">
                <a:solidFill>
                  <a:prstClr val="black"/>
                </a:solidFill>
              </a:rPr>
              <a:t>Q1: </a:t>
            </a:r>
            <a:r>
              <a:rPr lang="en-US" sz="2000" dirty="0">
                <a:solidFill>
                  <a:prstClr val="black"/>
                </a:solidFill>
              </a:rPr>
              <a:t>Today I used motivation communication (ask, listen, summarize and/or invite)</a:t>
            </a:r>
          </a:p>
          <a:p>
            <a:pPr defTabSz="457200"/>
            <a:r>
              <a:rPr lang="en-US" sz="2000" b="1" dirty="0">
                <a:solidFill>
                  <a:prstClr val="black"/>
                </a:solidFill>
              </a:rPr>
              <a:t>Q2: </a:t>
            </a:r>
            <a:r>
              <a:rPr lang="en-US" sz="2000" dirty="0">
                <a:solidFill>
                  <a:prstClr val="black"/>
                </a:solidFill>
              </a:rPr>
              <a:t>Today I used </a:t>
            </a:r>
            <a:r>
              <a:rPr lang="en-US" sz="2000" dirty="0" err="1">
                <a:solidFill>
                  <a:prstClr val="black"/>
                </a:solidFill>
              </a:rPr>
              <a:t>non-judgemental</a:t>
            </a:r>
            <a:r>
              <a:rPr lang="en-US" sz="2000" dirty="0">
                <a:solidFill>
                  <a:prstClr val="black"/>
                </a:solidFill>
              </a:rPr>
              <a:t> curiosity </a:t>
            </a:r>
          </a:p>
          <a:p>
            <a:pPr defTabSz="457200"/>
            <a:r>
              <a:rPr lang="en-US" sz="2000" b="1" dirty="0">
                <a:solidFill>
                  <a:prstClr val="black"/>
                </a:solidFill>
              </a:rPr>
              <a:t>Q3: </a:t>
            </a:r>
            <a:r>
              <a:rPr lang="en-US" sz="2000" dirty="0">
                <a:solidFill>
                  <a:prstClr val="black"/>
                </a:solidFill>
              </a:rPr>
              <a:t>Today I used a readiness assessment</a:t>
            </a:r>
          </a:p>
          <a:p>
            <a:pPr defTabSz="457200"/>
            <a:r>
              <a:rPr lang="en-US" sz="2000" b="1" dirty="0">
                <a:solidFill>
                  <a:prstClr val="black"/>
                </a:solidFill>
              </a:rPr>
              <a:t>Q4: </a:t>
            </a:r>
            <a:r>
              <a:rPr lang="en-US" sz="2000" dirty="0">
                <a:solidFill>
                  <a:prstClr val="black"/>
                </a:solidFill>
              </a:rPr>
              <a:t>Today I used a green light intervention (e.g. SMART goal getting, shaping) </a:t>
            </a:r>
          </a:p>
        </p:txBody>
      </p:sp>
      <p:sp>
        <p:nvSpPr>
          <p:cNvPr id="5" name="TextBox 2"/>
          <p:cNvSpPr txBox="1"/>
          <p:nvPr/>
        </p:nvSpPr>
        <p:spPr>
          <a:xfrm>
            <a:off x="4288298" y="4073064"/>
            <a:ext cx="3710244" cy="2548962"/>
          </a:xfrm>
          <a:prstGeom prst="rect">
            <a:avLst/>
          </a:prstGeom>
          <a:solidFill>
            <a:schemeClr val="tx2">
              <a:lumMod val="20000"/>
              <a:lumOff val="80000"/>
            </a:schemeClr>
          </a:solidFill>
          <a:ln w="9525" cmpd="sng">
            <a:solidFill>
              <a:srgbClr val="00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457200"/>
            <a:r>
              <a:rPr lang="en-US" sz="2000" b="1" dirty="0">
                <a:solidFill>
                  <a:prstClr val="black"/>
                </a:solidFill>
              </a:rPr>
              <a:t>Scale for Qs 1-6:</a:t>
            </a:r>
          </a:p>
          <a:p>
            <a:pPr defTabSz="457200"/>
            <a:endParaRPr lang="en-US" sz="2000" dirty="0">
              <a:solidFill>
                <a:prstClr val="black"/>
              </a:solidFill>
            </a:endParaRPr>
          </a:p>
          <a:p>
            <a:pPr defTabSz="457200"/>
            <a:r>
              <a:rPr lang="en-US" sz="2000" dirty="0">
                <a:solidFill>
                  <a:prstClr val="black"/>
                </a:solidFill>
              </a:rPr>
              <a:t>1=never/not at all</a:t>
            </a:r>
          </a:p>
          <a:p>
            <a:pPr defTabSz="457200"/>
            <a:r>
              <a:rPr lang="en-US" sz="2000" dirty="0">
                <a:solidFill>
                  <a:prstClr val="black"/>
                </a:solidFill>
              </a:rPr>
              <a:t>2=with one or two patients</a:t>
            </a:r>
          </a:p>
          <a:p>
            <a:pPr defTabSz="457200"/>
            <a:r>
              <a:rPr lang="en-US" sz="2000" dirty="0">
                <a:solidFill>
                  <a:prstClr val="black"/>
                </a:solidFill>
              </a:rPr>
              <a:t>3=with several patients</a:t>
            </a:r>
          </a:p>
          <a:p>
            <a:pPr defTabSz="457200"/>
            <a:r>
              <a:rPr lang="en-US" sz="2000" dirty="0">
                <a:solidFill>
                  <a:prstClr val="black"/>
                </a:solidFill>
              </a:rPr>
              <a:t>4=with most patients</a:t>
            </a:r>
          </a:p>
          <a:p>
            <a:pPr defTabSz="457200"/>
            <a:r>
              <a:rPr lang="en-US" sz="2000" dirty="0">
                <a:solidFill>
                  <a:prstClr val="black"/>
                </a:solidFill>
              </a:rPr>
              <a:t>5=with all patients</a:t>
            </a:r>
          </a:p>
        </p:txBody>
      </p:sp>
      <p:sp>
        <p:nvSpPr>
          <p:cNvPr id="2" name="TextBox 1">
            <a:extLst>
              <a:ext uri="{FF2B5EF4-FFF2-40B4-BE49-F238E27FC236}">
                <a16:creationId xmlns:a16="http://schemas.microsoft.com/office/drawing/2014/main" id="{38719935-10F0-824A-ADB2-801FC359F3A9}"/>
              </a:ext>
            </a:extLst>
          </p:cNvPr>
          <p:cNvSpPr txBox="1"/>
          <p:nvPr/>
        </p:nvSpPr>
        <p:spPr>
          <a:xfrm>
            <a:off x="3747460" y="430108"/>
            <a:ext cx="4791920" cy="523220"/>
          </a:xfrm>
          <a:prstGeom prst="rect">
            <a:avLst/>
          </a:prstGeom>
          <a:noFill/>
        </p:spPr>
        <p:txBody>
          <a:bodyPr wrap="square" rtlCol="0">
            <a:spAutoFit/>
          </a:bodyPr>
          <a:lstStyle/>
          <a:p>
            <a:pPr defTabSz="457200"/>
            <a:r>
              <a:rPr lang="en-US" sz="2800" b="1" dirty="0">
                <a:solidFill>
                  <a:prstClr val="black"/>
                </a:solidFill>
              </a:rPr>
              <a:t>Daily </a:t>
            </a:r>
            <a:r>
              <a:rPr lang="en-US" sz="2800" b="1" dirty="0" err="1">
                <a:solidFill>
                  <a:prstClr val="black"/>
                </a:solidFill>
              </a:rPr>
              <a:t>behavioural</a:t>
            </a:r>
            <a:r>
              <a:rPr lang="en-US" sz="2800" b="1" dirty="0">
                <a:solidFill>
                  <a:prstClr val="black"/>
                </a:solidFill>
              </a:rPr>
              <a:t> outcomes </a:t>
            </a:r>
          </a:p>
        </p:txBody>
      </p:sp>
    </p:spTree>
    <p:extLst>
      <p:ext uri="{BB962C8B-B14F-4D97-AF65-F5344CB8AC3E}">
        <p14:creationId xmlns:p14="http://schemas.microsoft.com/office/powerpoint/2010/main" val="43527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13743"/>
                </a:solidFill>
                <a:latin typeface="Helvetica" charset="0"/>
                <a:ea typeface="Helvetica" charset="0"/>
                <a:cs typeface="Helvetica" charset="0"/>
              </a:rPr>
              <a:t>Disclosures</a:t>
            </a:r>
          </a:p>
        </p:txBody>
      </p:sp>
      <p:sp>
        <p:nvSpPr>
          <p:cNvPr id="3" name="Content Placeholder 2"/>
          <p:cNvSpPr>
            <a:spLocks noGrp="1"/>
          </p:cNvSpPr>
          <p:nvPr>
            <p:ph sz="half"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u="sng" dirty="0">
                <a:solidFill>
                  <a:srgbClr val="113743"/>
                </a:solidFill>
              </a:rPr>
              <a:t>Disclosure</a:t>
            </a:r>
          </a:p>
          <a:p>
            <a:pPr>
              <a:lnSpc>
                <a:spcPct val="100000"/>
              </a:lnSpc>
              <a:spcBef>
                <a:spcPts val="0"/>
              </a:spcBef>
            </a:pPr>
            <a:r>
              <a:rPr lang="en-US" sz="3200" dirty="0">
                <a:solidFill>
                  <a:srgbClr val="113743"/>
                </a:solidFill>
              </a:rPr>
              <a:t>Dayna Lee-</a:t>
            </a:r>
            <a:r>
              <a:rPr lang="en-US" sz="3200" dirty="0" err="1">
                <a:solidFill>
                  <a:srgbClr val="113743"/>
                </a:solidFill>
              </a:rPr>
              <a:t>Baggley</a:t>
            </a:r>
            <a:r>
              <a:rPr lang="en-US" sz="3200" dirty="0">
                <a:solidFill>
                  <a:srgbClr val="113743"/>
                </a:solidFill>
              </a:rPr>
              <a:t> </a:t>
            </a:r>
            <a:r>
              <a:rPr lang="mr-IN" sz="3200" dirty="0">
                <a:solidFill>
                  <a:srgbClr val="113743"/>
                </a:solidFill>
              </a:rPr>
              <a:t>–</a:t>
            </a:r>
            <a:r>
              <a:rPr lang="en-US" sz="3200" dirty="0">
                <a:solidFill>
                  <a:srgbClr val="113743"/>
                </a:solidFill>
              </a:rPr>
              <a:t> separate slide</a:t>
            </a:r>
          </a:p>
        </p:txBody>
      </p:sp>
      <p:sp>
        <p:nvSpPr>
          <p:cNvPr id="4" name="Content Placeholder 3"/>
          <p:cNvSpPr>
            <a:spLocks noGrp="1"/>
          </p:cNvSpPr>
          <p:nvPr>
            <p:ph sz="half" idx="2"/>
          </p:nvPr>
        </p:nvSpPr>
        <p:spPr/>
        <p:txBody>
          <a:bodyPr>
            <a:normAutofit/>
          </a:bodyPr>
          <a:lstStyle/>
          <a:p>
            <a:pPr marL="0" indent="0">
              <a:buNone/>
            </a:pPr>
            <a:r>
              <a:rPr lang="en-US" sz="3200" u="sng" dirty="0">
                <a:solidFill>
                  <a:srgbClr val="113743"/>
                </a:solidFill>
              </a:rPr>
              <a:t>Nothing to disclose</a:t>
            </a:r>
          </a:p>
          <a:p>
            <a:r>
              <a:rPr lang="en-US" sz="3200" dirty="0">
                <a:solidFill>
                  <a:srgbClr val="113743"/>
                </a:solidFill>
              </a:rPr>
              <a:t>Helen </a:t>
            </a:r>
            <a:r>
              <a:rPr lang="en-US" sz="3200" dirty="0" err="1">
                <a:solidFill>
                  <a:srgbClr val="113743"/>
                </a:solidFill>
              </a:rPr>
              <a:t>Bolderston</a:t>
            </a:r>
            <a:endParaRPr lang="en-US" sz="3200" dirty="0">
              <a:solidFill>
                <a:srgbClr val="113743"/>
              </a:solidFill>
            </a:endParaRPr>
          </a:p>
          <a:p>
            <a:r>
              <a:rPr lang="en-US" sz="3200" dirty="0">
                <a:solidFill>
                  <a:srgbClr val="113743"/>
                </a:solidFill>
              </a:rPr>
              <a:t>Ross McIntosh</a:t>
            </a:r>
          </a:p>
          <a:p>
            <a:r>
              <a:rPr lang="en-US" sz="3200" dirty="0">
                <a:solidFill>
                  <a:srgbClr val="113743"/>
                </a:solidFill>
              </a:rPr>
              <a:t>Duncan Gillard</a:t>
            </a:r>
          </a:p>
          <a:p>
            <a:r>
              <a:rPr lang="en-US" sz="3200" dirty="0">
                <a:solidFill>
                  <a:srgbClr val="113743"/>
                </a:solidFill>
              </a:rPr>
              <a:t>Eric Morris	</a:t>
            </a:r>
          </a:p>
          <a:p>
            <a:r>
              <a:rPr lang="en-US" sz="3200" dirty="0">
                <a:solidFill>
                  <a:srgbClr val="113743"/>
                </a:solidFill>
              </a:rPr>
              <a:t>Olivia Donnelly</a:t>
            </a:r>
          </a:p>
        </p:txBody>
      </p:sp>
    </p:spTree>
    <p:extLst>
      <p:ext uri="{BB962C8B-B14F-4D97-AF65-F5344CB8AC3E}">
        <p14:creationId xmlns:p14="http://schemas.microsoft.com/office/powerpoint/2010/main" val="1257916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CC9E3-1A4B-4642-B9DB-A0770D3788F5}"/>
              </a:ext>
            </a:extLst>
          </p:cNvPr>
          <p:cNvSpPr>
            <a:spLocks noGrp="1"/>
          </p:cNvSpPr>
          <p:nvPr>
            <p:ph type="title"/>
          </p:nvPr>
        </p:nvSpPr>
        <p:spPr/>
        <p:txBody>
          <a:bodyPr/>
          <a:lstStyle/>
          <a:p>
            <a:r>
              <a:rPr lang="en-US" b="1" dirty="0"/>
              <a:t>Single Case Experimental Design</a:t>
            </a:r>
          </a:p>
        </p:txBody>
      </p:sp>
      <p:graphicFrame>
        <p:nvGraphicFramePr>
          <p:cNvPr id="6" name="Chart 5"/>
          <p:cNvGraphicFramePr>
            <a:graphicFrameLocks/>
          </p:cNvGraphicFramePr>
          <p:nvPr/>
        </p:nvGraphicFramePr>
        <p:xfrm>
          <a:off x="2654096" y="1668566"/>
          <a:ext cx="6878278" cy="4791229"/>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flipH="1">
            <a:off x="3456040" y="1415846"/>
            <a:ext cx="44245" cy="504394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537589" y="1415846"/>
            <a:ext cx="44245" cy="504394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344265" y="1415846"/>
            <a:ext cx="44245" cy="504394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960442" y="1415845"/>
            <a:ext cx="44245" cy="504394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8955651" y="1415844"/>
            <a:ext cx="44245" cy="504394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647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35379" y="601277"/>
            <a:ext cx="3384772" cy="2829354"/>
          </a:xfrm>
        </p:spPr>
        <p:txBody>
          <a:bodyPr/>
          <a:lstStyle/>
          <a:p>
            <a:r>
              <a:rPr lang="en-GB" sz="3360" dirty="0">
                <a:solidFill>
                  <a:srgbClr val="5E5E5E"/>
                </a:solidFill>
                <a:latin typeface="Gill Sans MT" charset="0"/>
                <a:ea typeface="Gill Sans MT" charset="0"/>
                <a:cs typeface="Gill Sans MT" charset="0"/>
              </a:rPr>
              <a:t>Delivering ACT for Wellbeing and Resilience training in an acute medical hospital</a:t>
            </a:r>
          </a:p>
        </p:txBody>
      </p:sp>
      <p:sp>
        <p:nvSpPr>
          <p:cNvPr id="4" name="Subtitle 2"/>
          <p:cNvSpPr txBox="1">
            <a:spLocks/>
          </p:cNvSpPr>
          <p:nvPr/>
        </p:nvSpPr>
        <p:spPr>
          <a:xfrm>
            <a:off x="609601" y="4279952"/>
            <a:ext cx="7156640" cy="1752600"/>
          </a:xfrm>
          <a:prstGeom prst="rect">
            <a:avLst/>
          </a:prstGeom>
        </p:spPr>
        <p:txBody>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2800" dirty="0">
                <a:solidFill>
                  <a:srgbClr val="00A9CE">
                    <a:lumMod val="75000"/>
                  </a:srgbClr>
                </a:solidFill>
                <a:latin typeface="Gill Sans MT" charset="0"/>
                <a:ea typeface="Gill Sans MT" charset="0"/>
                <a:cs typeface="Gill Sans MT" charset="0"/>
              </a:rPr>
              <a:t>Dr Olivia Donnelly - Consultant Clinical Psychologist - Lead for Staff Wellbeing Psychology Service </a:t>
            </a:r>
          </a:p>
          <a:p>
            <a:r>
              <a:rPr lang="en-GB" sz="2800" dirty="0">
                <a:solidFill>
                  <a:srgbClr val="00A9CE">
                    <a:lumMod val="75000"/>
                  </a:srgbClr>
                </a:solidFill>
                <a:latin typeface="Gill Sans MT" charset="0"/>
                <a:ea typeface="Gill Sans MT" charset="0"/>
                <a:cs typeface="Gill Sans MT" charset="0"/>
              </a:rPr>
              <a:t>James Warren - Assistant Psychologist</a:t>
            </a:r>
          </a:p>
          <a:p>
            <a:r>
              <a:rPr lang="en-GB" sz="1440" i="1" dirty="0">
                <a:solidFill>
                  <a:srgbClr val="00A9CE">
                    <a:lumMod val="75000"/>
                  </a:srgbClr>
                </a:solidFill>
                <a:latin typeface="Gill Sans MT" charset="0"/>
                <a:ea typeface="Gill Sans MT" charset="0"/>
                <a:cs typeface="Gill Sans MT" charset="0"/>
              </a:rPr>
              <a:t>With thanks to Paul Flaxman &amp; Ross McIntosh, and our colleagues at North Bristol NHS Trust and the Southmead Hospital Charity </a:t>
            </a:r>
          </a:p>
        </p:txBody>
      </p:sp>
      <p:pic>
        <p:nvPicPr>
          <p:cNvPr id="5" name="Picture 7" descr="NHSNBT_logo.jpg">
            <a:extLst>
              <a:ext uri="{FF2B5EF4-FFF2-40B4-BE49-F238E27FC236}">
                <a16:creationId xmlns:a16="http://schemas.microsoft.com/office/drawing/2014/main" id="{5036AE3D-1BED-9247-B63A-68A0B5D99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8566" y="5456174"/>
            <a:ext cx="1684538" cy="102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7867127" y="5479593"/>
            <a:ext cx="1495194" cy="996796"/>
          </a:xfrm>
          <a:prstGeom prst="rect">
            <a:avLst/>
          </a:prstGeom>
        </p:spPr>
      </p:pic>
      <p:pic>
        <p:nvPicPr>
          <p:cNvPr id="6" name="Picture 5"/>
          <p:cNvPicPr>
            <a:picLocks noChangeAspect="1"/>
          </p:cNvPicPr>
          <p:nvPr/>
        </p:nvPicPr>
        <p:blipFill>
          <a:blip r:embed="rId4"/>
          <a:stretch>
            <a:fillRect/>
          </a:stretch>
        </p:blipFill>
        <p:spPr>
          <a:xfrm>
            <a:off x="609601" y="1"/>
            <a:ext cx="7156640" cy="4031910"/>
          </a:xfrm>
          <a:prstGeom prst="rect">
            <a:avLst/>
          </a:prstGeom>
        </p:spPr>
      </p:pic>
      <p:pic>
        <p:nvPicPr>
          <p:cNvPr id="8" name="Picture 7"/>
          <p:cNvPicPr>
            <a:picLocks noChangeAspect="1"/>
          </p:cNvPicPr>
          <p:nvPr/>
        </p:nvPicPr>
        <p:blipFill>
          <a:blip r:embed="rId5"/>
          <a:stretch>
            <a:fillRect/>
          </a:stretch>
        </p:blipFill>
        <p:spPr>
          <a:xfrm>
            <a:off x="8770117" y="3508511"/>
            <a:ext cx="2452988" cy="1542883"/>
          </a:xfrm>
          <a:prstGeom prst="rect">
            <a:avLst/>
          </a:prstGeom>
        </p:spPr>
      </p:pic>
    </p:spTree>
    <p:extLst>
      <p:ext uri="{BB962C8B-B14F-4D97-AF65-F5344CB8AC3E}">
        <p14:creationId xmlns:p14="http://schemas.microsoft.com/office/powerpoint/2010/main" val="1016005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Z:\Brand &amp; Templates\Brand Guidelines 2018 onwards\Brand Guidelines 2018\Final designs\Icons\NHS Aqua Green one colour\Brunel buil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767100"/>
            <a:ext cx="1326300" cy="6654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Brand &amp; Templates\Brand Guidelines 2018 onwards\Brand Guidelines 2018\Final designs\NBT_NHS icons All vector versions\Footer scaled NHS Aqua Green.png"/>
          <p:cNvPicPr>
            <a:picLocks noChangeAspect="1" noChangeArrowheads="1"/>
          </p:cNvPicPr>
          <p:nvPr/>
        </p:nvPicPr>
        <p:blipFill rotWithShape="1">
          <a:blip r:embed="rId3">
            <a:extLst>
              <a:ext uri="{28A0092B-C50C-407E-A947-70E740481C1C}">
                <a14:useLocalDpi xmlns:a14="http://schemas.microsoft.com/office/drawing/2010/main" val="0"/>
              </a:ext>
            </a:extLst>
          </a:blip>
          <a:srcRect l="15482"/>
          <a:stretch/>
        </p:blipFill>
        <p:spPr bwMode="auto">
          <a:xfrm>
            <a:off x="609601" y="6399884"/>
            <a:ext cx="10669904" cy="467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NHSNBT_logo.jpg">
            <a:extLst>
              <a:ext uri="{FF2B5EF4-FFF2-40B4-BE49-F238E27FC236}">
                <a16:creationId xmlns:a16="http://schemas.microsoft.com/office/drawing/2014/main" id="{5036AE3D-1BED-9247-B63A-68A0B5D991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1394" y="160707"/>
            <a:ext cx="966542" cy="58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nvGraphicFramePr>
        <p:xfrm>
          <a:off x="7187367" y="5536931"/>
          <a:ext cx="4092140" cy="731520"/>
        </p:xfrm>
        <a:graphic>
          <a:graphicData uri="http://schemas.openxmlformats.org/drawingml/2006/table">
            <a:tbl>
              <a:tblPr firstRow="1" bandRow="1">
                <a:tableStyleId>{5C22544A-7EE6-4342-B048-85BDC9FD1C3A}</a:tableStyleId>
              </a:tblPr>
              <a:tblGrid>
                <a:gridCol w="1439584">
                  <a:extLst>
                    <a:ext uri="{9D8B030D-6E8A-4147-A177-3AD203B41FA5}">
                      <a16:colId xmlns:a16="http://schemas.microsoft.com/office/drawing/2014/main" val="20000"/>
                    </a:ext>
                  </a:extLst>
                </a:gridCol>
                <a:gridCol w="1316736">
                  <a:extLst>
                    <a:ext uri="{9D8B030D-6E8A-4147-A177-3AD203B41FA5}">
                      <a16:colId xmlns:a16="http://schemas.microsoft.com/office/drawing/2014/main" val="20001"/>
                    </a:ext>
                  </a:extLst>
                </a:gridCol>
                <a:gridCol w="1335820">
                  <a:extLst>
                    <a:ext uri="{9D8B030D-6E8A-4147-A177-3AD203B41FA5}">
                      <a16:colId xmlns:a16="http://schemas.microsoft.com/office/drawing/2014/main" val="20002"/>
                    </a:ext>
                  </a:extLst>
                </a:gridCol>
              </a:tblGrid>
              <a:tr h="3657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Gill Sans MT" panose="020B0502020104020203" pitchFamily="34" charset="0"/>
                        </a:rPr>
                        <a:t>Pre x Post </a:t>
                      </a:r>
                      <a:endParaRPr lang="en-GB" sz="800" dirty="0">
                        <a:solidFill>
                          <a:schemeClr val="tx1"/>
                        </a:solidFill>
                        <a:latin typeface="Gill Sans MT" panose="020B0502020104020203"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Gill Sans MT" panose="020B0502020104020203" pitchFamily="34" charset="0"/>
                        </a:rPr>
                        <a:t>Post x F/U</a:t>
                      </a:r>
                      <a:endParaRPr lang="en-GB" sz="800" dirty="0">
                        <a:solidFill>
                          <a:schemeClr val="tx1"/>
                        </a:solidFill>
                        <a:latin typeface="Gill Sans MT" panose="020B0502020104020203"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800" i="1" dirty="0">
                          <a:solidFill>
                            <a:schemeClr val="tx1"/>
                          </a:solidFill>
                          <a:latin typeface="Gill Sans MT" panose="020B0502020104020203" pitchFamily="34" charset="0"/>
                        </a:rPr>
                        <a:t>Pre x F/U</a:t>
                      </a:r>
                      <a:endParaRPr lang="en-GB" sz="800" dirty="0">
                        <a:solidFill>
                          <a:schemeClr val="tx1"/>
                        </a:solidFill>
                        <a:latin typeface="Gill Sans MT" panose="020B0502020104020203" pitchFamily="34" charset="0"/>
                      </a:endParaRPr>
                    </a:p>
                    <a:p>
                      <a:endParaRPr lang="en-GB" sz="800" dirty="0">
                        <a:solidFill>
                          <a:schemeClr val="tx1"/>
                        </a:solidFill>
                        <a:latin typeface="Gill Sans MT" panose="020B0502020104020203"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57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Gill Sans MT" panose="020B0502020104020203" pitchFamily="34" charset="0"/>
                        </a:rPr>
                        <a:t>T(79) = 9.14, </a:t>
                      </a:r>
                      <a:r>
                        <a:rPr lang="en-GB" sz="800" b="1" dirty="0">
                          <a:solidFill>
                            <a:srgbClr val="0070C0"/>
                          </a:solidFill>
                          <a:latin typeface="Gill Sans MT" panose="020B0502020104020203" pitchFamily="34" charset="0"/>
                        </a:rPr>
                        <a:t>p = &lt; 0.001 </a:t>
                      </a:r>
                      <a:endParaRPr lang="en-GB" sz="800" dirty="0">
                        <a:solidFill>
                          <a:srgbClr val="0070C0"/>
                        </a:solidFill>
                        <a:latin typeface="Gill Sans MT" panose="020B0502020104020203"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800" dirty="0">
                          <a:latin typeface="Gill Sans MT" panose="020B0502020104020203" pitchFamily="34" charset="0"/>
                        </a:rPr>
                        <a:t>T(16) = -.97, </a:t>
                      </a:r>
                      <a:r>
                        <a:rPr lang="en-GB" sz="800" b="1" dirty="0">
                          <a:solidFill>
                            <a:srgbClr val="0070C0"/>
                          </a:solidFill>
                          <a:latin typeface="Gill Sans MT" panose="020B0502020104020203" pitchFamily="34" charset="0"/>
                        </a:rPr>
                        <a:t>p = 0.356</a:t>
                      </a:r>
                      <a:endParaRPr lang="en-GB" sz="800" dirty="0">
                        <a:solidFill>
                          <a:srgbClr val="0070C0"/>
                        </a:solidFill>
                        <a:latin typeface="Gill Sans MT" panose="020B0502020104020203"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Gill Sans MT" panose="020B0502020104020203" pitchFamily="34" charset="0"/>
                        </a:rPr>
                        <a:t>T(15) = 3.63, </a:t>
                      </a:r>
                      <a:r>
                        <a:rPr lang="en-GB" sz="800" b="1" dirty="0">
                          <a:solidFill>
                            <a:srgbClr val="0070C0"/>
                          </a:solidFill>
                          <a:latin typeface="Gill Sans MT" panose="020B0502020104020203" pitchFamily="34" charset="0"/>
                        </a:rPr>
                        <a:t>p = 0.002 </a:t>
                      </a:r>
                      <a:endParaRPr lang="en-GB" sz="800" dirty="0">
                        <a:solidFill>
                          <a:srgbClr val="0070C0"/>
                        </a:solidFill>
                        <a:latin typeface="Gill Sans MT" panose="020B0502020104020203" pitchFamily="34" charset="0"/>
                      </a:endParaRPr>
                    </a:p>
                    <a:p>
                      <a:endParaRPr lang="en-GB" sz="800" dirty="0">
                        <a:latin typeface="Gill Sans MT" panose="020B0502020104020203"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24" name="Chart 23"/>
          <p:cNvGraphicFramePr/>
          <p:nvPr/>
        </p:nvGraphicFramePr>
        <p:xfrm>
          <a:off x="7556223" y="2754064"/>
          <a:ext cx="2710622" cy="2721984"/>
        </p:xfrm>
        <a:graphic>
          <a:graphicData uri="http://schemas.openxmlformats.org/drawingml/2006/chart">
            <c:chart xmlns:c="http://schemas.openxmlformats.org/drawingml/2006/chart" xmlns:r="http://schemas.openxmlformats.org/officeDocument/2006/relationships" r:id="rId5"/>
          </a:graphicData>
        </a:graphic>
      </p:graphicFrame>
      <p:cxnSp>
        <p:nvCxnSpPr>
          <p:cNvPr id="32" name="Straight Connector 31"/>
          <p:cNvCxnSpPr/>
          <p:nvPr/>
        </p:nvCxnSpPr>
        <p:spPr>
          <a:xfrm>
            <a:off x="8898577" y="3399694"/>
            <a:ext cx="0" cy="184495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556223" y="4108833"/>
            <a:ext cx="530509" cy="286232"/>
          </a:xfrm>
          <a:prstGeom prst="rect">
            <a:avLst/>
          </a:prstGeom>
          <a:noFill/>
        </p:spPr>
        <p:txBody>
          <a:bodyPr wrap="square" rtlCol="0">
            <a:spAutoFit/>
          </a:bodyPr>
          <a:lstStyle/>
          <a:p>
            <a:pPr defTabSz="548640" eaLnBrk="0" fontAlgn="base" hangingPunct="0">
              <a:spcBef>
                <a:spcPct val="0"/>
              </a:spcBef>
              <a:spcAft>
                <a:spcPct val="0"/>
              </a:spcAft>
            </a:pPr>
            <a:r>
              <a:rPr lang="en-GB" sz="1260" b="1" dirty="0">
                <a:solidFill>
                  <a:srgbClr val="231F20"/>
                </a:solidFill>
                <a:latin typeface="Calibri" panose="020F0502020204030204" pitchFamily="34" charset="0"/>
              </a:rPr>
              <a:t>PRE</a:t>
            </a:r>
          </a:p>
        </p:txBody>
      </p:sp>
      <p:sp>
        <p:nvSpPr>
          <p:cNvPr id="34" name="TextBox 33"/>
          <p:cNvSpPr txBox="1"/>
          <p:nvPr/>
        </p:nvSpPr>
        <p:spPr>
          <a:xfrm>
            <a:off x="9837769" y="4098673"/>
            <a:ext cx="685585" cy="286232"/>
          </a:xfrm>
          <a:prstGeom prst="rect">
            <a:avLst/>
          </a:prstGeom>
          <a:noFill/>
        </p:spPr>
        <p:txBody>
          <a:bodyPr wrap="square" rtlCol="0">
            <a:spAutoFit/>
          </a:bodyPr>
          <a:lstStyle/>
          <a:p>
            <a:pPr defTabSz="548640" eaLnBrk="0" fontAlgn="base" hangingPunct="0">
              <a:spcBef>
                <a:spcPct val="0"/>
              </a:spcBef>
              <a:spcAft>
                <a:spcPct val="0"/>
              </a:spcAft>
            </a:pPr>
            <a:r>
              <a:rPr lang="en-GB" sz="1260" b="1" dirty="0">
                <a:solidFill>
                  <a:srgbClr val="231F20"/>
                </a:solidFill>
                <a:latin typeface="Calibri" panose="020F0502020204030204" pitchFamily="34" charset="0"/>
              </a:rPr>
              <a:t>POST</a:t>
            </a:r>
          </a:p>
        </p:txBody>
      </p:sp>
      <p:graphicFrame>
        <p:nvGraphicFramePr>
          <p:cNvPr id="36" name="Chart 35"/>
          <p:cNvGraphicFramePr>
            <a:graphicFrameLocks/>
          </p:cNvGraphicFramePr>
          <p:nvPr/>
        </p:nvGraphicFramePr>
        <p:xfrm>
          <a:off x="4540032" y="3137895"/>
          <a:ext cx="2206010" cy="31092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Table 36"/>
          <p:cNvGraphicFramePr>
            <a:graphicFrameLocks noGrp="1"/>
          </p:cNvGraphicFramePr>
          <p:nvPr/>
        </p:nvGraphicFramePr>
        <p:xfrm>
          <a:off x="2273248" y="5554171"/>
          <a:ext cx="2090235" cy="697040"/>
        </p:xfrm>
        <a:graphic>
          <a:graphicData uri="http://schemas.openxmlformats.org/drawingml/2006/table">
            <a:tbl>
              <a:tblPr firstRow="1" bandRow="1">
                <a:tableStyleId>{69CF1AB2-1976-4502-BF36-3FF5EA218861}</a:tableStyleId>
              </a:tblPr>
              <a:tblGrid>
                <a:gridCol w="725792">
                  <a:extLst>
                    <a:ext uri="{9D8B030D-6E8A-4147-A177-3AD203B41FA5}">
                      <a16:colId xmlns:a16="http://schemas.microsoft.com/office/drawing/2014/main" val="20000"/>
                    </a:ext>
                  </a:extLst>
                </a:gridCol>
                <a:gridCol w="1364443">
                  <a:extLst>
                    <a:ext uri="{9D8B030D-6E8A-4147-A177-3AD203B41FA5}">
                      <a16:colId xmlns:a16="http://schemas.microsoft.com/office/drawing/2014/main" val="20001"/>
                    </a:ext>
                  </a:extLst>
                </a:gridCol>
              </a:tblGrid>
              <a:tr h="239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0" i="1" dirty="0">
                          <a:latin typeface="Gill Sans MT" panose="020B0502020104020203" pitchFamily="34" charset="0"/>
                        </a:rPr>
                        <a:t>Pre x Post </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700" b="0" dirty="0">
                          <a:latin typeface="Gill Sans MT" panose="020B0502020104020203" pitchFamily="34" charset="0"/>
                        </a:rPr>
                        <a:t>T(80) = -6.23, </a:t>
                      </a:r>
                      <a:r>
                        <a:rPr lang="en-GB" sz="700" b="1" dirty="0">
                          <a:solidFill>
                            <a:srgbClr val="0070C0"/>
                          </a:solidFill>
                          <a:latin typeface="Gill Sans MT" panose="020B0502020104020203" pitchFamily="34" charset="0"/>
                        </a:rPr>
                        <a:t>p &lt; 0.001*</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9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0" i="1" dirty="0">
                          <a:latin typeface="Gill Sans MT" panose="020B0502020104020203" pitchFamily="34" charset="0"/>
                        </a:rPr>
                        <a:t>Pre x F/U</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700" b="0" dirty="0">
                          <a:latin typeface="Gill Sans MT" panose="020B0502020104020203" pitchFamily="34" charset="0"/>
                        </a:rPr>
                        <a:t>T(16) = -2.71, </a:t>
                      </a:r>
                      <a:r>
                        <a:rPr lang="en-GB" sz="700" b="1" dirty="0">
                          <a:solidFill>
                            <a:srgbClr val="0070C0"/>
                          </a:solidFill>
                          <a:latin typeface="Gill Sans MT" panose="020B0502020104020203" pitchFamily="34" charset="0"/>
                        </a:rPr>
                        <a:t>p =</a:t>
                      </a:r>
                      <a:r>
                        <a:rPr lang="en-GB" sz="700" b="1" baseline="0" dirty="0">
                          <a:solidFill>
                            <a:srgbClr val="0070C0"/>
                          </a:solidFill>
                          <a:latin typeface="Gill Sans MT" panose="020B0502020104020203" pitchFamily="34" charset="0"/>
                        </a:rPr>
                        <a:t> 0.016*</a:t>
                      </a:r>
                      <a:endParaRPr lang="en-GB" sz="700" b="1" dirty="0">
                        <a:solidFill>
                          <a:srgbClr val="0070C0"/>
                        </a:solidFill>
                        <a:latin typeface="Gill Sans MT" panose="020B0502020104020203"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85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0" i="1" dirty="0">
                          <a:latin typeface="Gill Sans MT" panose="020B0502020104020203" pitchFamily="34" charset="0"/>
                        </a:rPr>
                        <a:t>Post x F/U </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700" b="0" dirty="0">
                          <a:latin typeface="Gill Sans MT" panose="020B0502020104020203" pitchFamily="34" charset="0"/>
                        </a:rPr>
                        <a:t>T(17) = -1.70 </a:t>
                      </a:r>
                      <a:r>
                        <a:rPr lang="en-GB" sz="700" b="1" dirty="0">
                          <a:latin typeface="Gill Sans MT" panose="020B0502020104020203" pitchFamily="34" charset="0"/>
                        </a:rPr>
                        <a:t>p =</a:t>
                      </a:r>
                      <a:r>
                        <a:rPr lang="en-GB" sz="700" b="1" baseline="0" dirty="0">
                          <a:latin typeface="Gill Sans MT" panose="020B0502020104020203" pitchFamily="34" charset="0"/>
                        </a:rPr>
                        <a:t> 0.11</a:t>
                      </a:r>
                      <a:endParaRPr lang="en-GB" sz="700" b="1" dirty="0">
                        <a:latin typeface="Gill Sans MT" panose="020B0502020104020203"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38" name="Chart 37"/>
          <p:cNvGraphicFramePr>
            <a:graphicFrameLocks/>
          </p:cNvGraphicFramePr>
          <p:nvPr/>
        </p:nvGraphicFramePr>
        <p:xfrm>
          <a:off x="5520517" y="289034"/>
          <a:ext cx="3078691" cy="23893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Table 38"/>
          <p:cNvGraphicFramePr>
            <a:graphicFrameLocks noGrp="1"/>
          </p:cNvGraphicFramePr>
          <p:nvPr/>
        </p:nvGraphicFramePr>
        <p:xfrm>
          <a:off x="8971300" y="856935"/>
          <a:ext cx="2419931" cy="857368"/>
        </p:xfrm>
        <a:graphic>
          <a:graphicData uri="http://schemas.openxmlformats.org/drawingml/2006/table">
            <a:tbl>
              <a:tblPr firstRow="1" bandRow="1">
                <a:tableStyleId>{69CF1AB2-1976-4502-BF36-3FF5EA218861}</a:tableStyleId>
              </a:tblPr>
              <a:tblGrid>
                <a:gridCol w="807407">
                  <a:extLst>
                    <a:ext uri="{9D8B030D-6E8A-4147-A177-3AD203B41FA5}">
                      <a16:colId xmlns:a16="http://schemas.microsoft.com/office/drawing/2014/main" val="20000"/>
                    </a:ext>
                  </a:extLst>
                </a:gridCol>
                <a:gridCol w="1612524">
                  <a:extLst>
                    <a:ext uri="{9D8B030D-6E8A-4147-A177-3AD203B41FA5}">
                      <a16:colId xmlns:a16="http://schemas.microsoft.com/office/drawing/2014/main" val="20001"/>
                    </a:ext>
                  </a:extLst>
                </a:gridCol>
              </a:tblGrid>
              <a:tr h="307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1" dirty="0">
                          <a:latin typeface="Gill Sans MT" panose="020B0502020104020203" pitchFamily="34" charset="0"/>
                        </a:rPr>
                        <a:t>Pre x Post </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0" dirty="0">
                          <a:latin typeface="Gill Sans MT" panose="020B0502020104020203" pitchFamily="34" charset="0"/>
                        </a:rPr>
                        <a:t>T</a:t>
                      </a:r>
                      <a:r>
                        <a:rPr lang="en-GB" sz="600" b="0" dirty="0">
                          <a:latin typeface="Gill Sans MT" panose="020B0502020104020203" pitchFamily="34" charset="0"/>
                        </a:rPr>
                        <a:t>(79</a:t>
                      </a:r>
                      <a:r>
                        <a:rPr lang="en-GB" sz="500" b="0" dirty="0">
                          <a:latin typeface="Gill Sans MT" panose="020B0502020104020203" pitchFamily="34" charset="0"/>
                        </a:rPr>
                        <a:t>) </a:t>
                      </a:r>
                      <a:r>
                        <a:rPr lang="en-GB" sz="800" b="0" dirty="0">
                          <a:latin typeface="Gill Sans MT" panose="020B0502020104020203" pitchFamily="34" charset="0"/>
                        </a:rPr>
                        <a:t>= -7.46, </a:t>
                      </a:r>
                      <a:r>
                        <a:rPr lang="en-GB" sz="800" b="1" dirty="0">
                          <a:solidFill>
                            <a:srgbClr val="0070C0"/>
                          </a:solidFill>
                          <a:latin typeface="Gill Sans MT" panose="020B0502020104020203" pitchFamily="34" charset="0"/>
                        </a:rPr>
                        <a:t>p &lt;</a:t>
                      </a:r>
                      <a:r>
                        <a:rPr lang="en-GB" sz="800" b="1" baseline="0" dirty="0">
                          <a:solidFill>
                            <a:srgbClr val="0070C0"/>
                          </a:solidFill>
                          <a:latin typeface="Gill Sans MT" panose="020B0502020104020203" pitchFamily="34" charset="0"/>
                        </a:rPr>
                        <a:t> 0.001*</a:t>
                      </a:r>
                      <a:endParaRPr lang="en-GB" sz="800" b="1" dirty="0">
                        <a:solidFill>
                          <a:srgbClr val="0070C0"/>
                        </a:solidFill>
                        <a:latin typeface="Gill Sans MT" panose="020B0502020104020203"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6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1" dirty="0">
                          <a:latin typeface="Gill Sans MT" panose="020B0502020104020203" pitchFamily="34" charset="0"/>
                        </a:rPr>
                        <a:t>Pre x F/U</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Gill Sans MT" panose="020B0502020104020203" pitchFamily="34" charset="0"/>
                        </a:rPr>
                        <a:t>T</a:t>
                      </a:r>
                      <a:r>
                        <a:rPr lang="en-GB" sz="600" b="0" dirty="0">
                          <a:solidFill>
                            <a:schemeClr val="tx1"/>
                          </a:solidFill>
                          <a:latin typeface="Gill Sans MT" panose="020B0502020104020203" pitchFamily="34" charset="0"/>
                        </a:rPr>
                        <a:t>(17</a:t>
                      </a:r>
                      <a:r>
                        <a:rPr lang="en-GB" sz="500" b="0" dirty="0">
                          <a:solidFill>
                            <a:schemeClr val="tx1"/>
                          </a:solidFill>
                          <a:latin typeface="Gill Sans MT" panose="020B0502020104020203" pitchFamily="34" charset="0"/>
                        </a:rPr>
                        <a:t>) </a:t>
                      </a:r>
                      <a:r>
                        <a:rPr lang="en-GB" sz="800" b="0" dirty="0">
                          <a:solidFill>
                            <a:schemeClr val="tx1"/>
                          </a:solidFill>
                          <a:latin typeface="Gill Sans MT" panose="020B0502020104020203" pitchFamily="34" charset="0"/>
                        </a:rPr>
                        <a:t>= -2.36,</a:t>
                      </a:r>
                      <a:r>
                        <a:rPr lang="en-GB" sz="800" b="0" baseline="0" dirty="0">
                          <a:solidFill>
                            <a:schemeClr val="tx1"/>
                          </a:solidFill>
                          <a:latin typeface="Gill Sans MT" panose="020B0502020104020203" pitchFamily="34" charset="0"/>
                        </a:rPr>
                        <a:t> </a:t>
                      </a:r>
                      <a:r>
                        <a:rPr lang="en-GB" sz="800" b="1" dirty="0">
                          <a:solidFill>
                            <a:srgbClr val="0070C0"/>
                          </a:solidFill>
                          <a:latin typeface="Gill Sans MT" panose="020B0502020104020203" pitchFamily="34" charset="0"/>
                        </a:rPr>
                        <a:t>p =</a:t>
                      </a:r>
                      <a:r>
                        <a:rPr lang="en-GB" sz="800" b="1" baseline="0" dirty="0">
                          <a:solidFill>
                            <a:srgbClr val="0070C0"/>
                          </a:solidFill>
                          <a:latin typeface="Gill Sans MT" panose="020B0502020104020203" pitchFamily="34" charset="0"/>
                        </a:rPr>
                        <a:t> 0.031*</a:t>
                      </a:r>
                      <a:endParaRPr lang="en-GB" sz="800" b="1" dirty="0">
                        <a:solidFill>
                          <a:srgbClr val="0070C0"/>
                        </a:solidFill>
                        <a:latin typeface="Gill Sans MT" panose="020B0502020104020203"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3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1" dirty="0">
                          <a:latin typeface="Gill Sans MT" panose="020B0502020104020203" pitchFamily="34" charset="0"/>
                        </a:rPr>
                        <a:t>Post x F/U </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a:latin typeface="Gill Sans MT" panose="020B0502020104020203" pitchFamily="34" charset="0"/>
                        </a:rPr>
                        <a:t>T</a:t>
                      </a:r>
                      <a:r>
                        <a:rPr lang="en-GB" sz="600" b="0" dirty="0">
                          <a:latin typeface="Gill Sans MT" panose="020B0502020104020203" pitchFamily="34" charset="0"/>
                        </a:rPr>
                        <a:t>(18</a:t>
                      </a:r>
                      <a:r>
                        <a:rPr lang="en-GB" sz="500" b="0" dirty="0">
                          <a:latin typeface="Gill Sans MT" panose="020B0502020104020203" pitchFamily="34" charset="0"/>
                        </a:rPr>
                        <a:t>) </a:t>
                      </a:r>
                      <a:r>
                        <a:rPr lang="en-GB" sz="800" b="0" dirty="0">
                          <a:latin typeface="Gill Sans MT" panose="020B0502020104020203" pitchFamily="34" charset="0"/>
                        </a:rPr>
                        <a:t>= 2.33, </a:t>
                      </a:r>
                      <a:r>
                        <a:rPr lang="en-GB" sz="800" b="1" dirty="0">
                          <a:solidFill>
                            <a:srgbClr val="0070C0"/>
                          </a:solidFill>
                          <a:latin typeface="Gill Sans MT" panose="020B0502020104020203" pitchFamily="34" charset="0"/>
                        </a:rPr>
                        <a:t>p =</a:t>
                      </a:r>
                      <a:r>
                        <a:rPr lang="en-GB" sz="800" b="1" baseline="0" dirty="0">
                          <a:solidFill>
                            <a:srgbClr val="0070C0"/>
                          </a:solidFill>
                          <a:latin typeface="Gill Sans MT" panose="020B0502020104020203" pitchFamily="34" charset="0"/>
                        </a:rPr>
                        <a:t> 0.031**</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0" name="TextBox 39"/>
          <p:cNvSpPr txBox="1"/>
          <p:nvPr/>
        </p:nvSpPr>
        <p:spPr>
          <a:xfrm rot="16200000">
            <a:off x="8447524" y="1199303"/>
            <a:ext cx="787609" cy="240066"/>
          </a:xfrm>
          <a:prstGeom prst="rect">
            <a:avLst/>
          </a:prstGeom>
          <a:noFill/>
        </p:spPr>
        <p:txBody>
          <a:bodyPr wrap="square" rtlCol="0">
            <a:spAutoFit/>
          </a:bodyPr>
          <a:lstStyle/>
          <a:p>
            <a:pPr defTabSz="548640" eaLnBrk="0" fontAlgn="base" hangingPunct="0">
              <a:spcBef>
                <a:spcPct val="0"/>
              </a:spcBef>
              <a:spcAft>
                <a:spcPct val="0"/>
              </a:spcAft>
            </a:pPr>
            <a:r>
              <a:rPr lang="en-GB" sz="960" b="1" dirty="0">
                <a:solidFill>
                  <a:srgbClr val="231F20"/>
                </a:solidFill>
                <a:latin typeface="Gill Sans MT" panose="020B0502020104020203" pitchFamily="34" charset="0"/>
              </a:rPr>
              <a:t>Progress</a:t>
            </a:r>
            <a:endParaRPr lang="en-GB" sz="1440" b="1" dirty="0">
              <a:solidFill>
                <a:srgbClr val="231F20"/>
              </a:solidFill>
              <a:latin typeface="Gill Sans MT" panose="020B0502020104020203" pitchFamily="34" charset="0"/>
            </a:endParaRPr>
          </a:p>
        </p:txBody>
      </p:sp>
      <p:graphicFrame>
        <p:nvGraphicFramePr>
          <p:cNvPr id="41" name="Table 40"/>
          <p:cNvGraphicFramePr>
            <a:graphicFrameLocks noGrp="1"/>
          </p:cNvGraphicFramePr>
          <p:nvPr/>
        </p:nvGraphicFramePr>
        <p:xfrm>
          <a:off x="8971300" y="1896696"/>
          <a:ext cx="2419931" cy="857368"/>
        </p:xfrm>
        <a:graphic>
          <a:graphicData uri="http://schemas.openxmlformats.org/drawingml/2006/table">
            <a:tbl>
              <a:tblPr firstRow="1" bandRow="1">
                <a:tableStyleId>{69CF1AB2-1976-4502-BF36-3FF5EA218861}</a:tableStyleId>
              </a:tblPr>
              <a:tblGrid>
                <a:gridCol w="807407">
                  <a:extLst>
                    <a:ext uri="{9D8B030D-6E8A-4147-A177-3AD203B41FA5}">
                      <a16:colId xmlns:a16="http://schemas.microsoft.com/office/drawing/2014/main" val="20000"/>
                    </a:ext>
                  </a:extLst>
                </a:gridCol>
                <a:gridCol w="1612524">
                  <a:extLst>
                    <a:ext uri="{9D8B030D-6E8A-4147-A177-3AD203B41FA5}">
                      <a16:colId xmlns:a16="http://schemas.microsoft.com/office/drawing/2014/main" val="20001"/>
                    </a:ext>
                  </a:extLst>
                </a:gridCol>
              </a:tblGrid>
              <a:tr h="307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1" dirty="0">
                          <a:latin typeface="Gill Sans MT" panose="020B0502020104020203" pitchFamily="34" charset="0"/>
                        </a:rPr>
                        <a:t>Pre x Post </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800" b="0" dirty="0">
                          <a:latin typeface="Gill Sans MT" panose="020B0502020104020203" pitchFamily="34" charset="0"/>
                        </a:rPr>
                        <a:t>T</a:t>
                      </a:r>
                      <a:r>
                        <a:rPr lang="en-GB" sz="600" b="0" dirty="0">
                          <a:latin typeface="Gill Sans MT" panose="020B0502020104020203" pitchFamily="34" charset="0"/>
                        </a:rPr>
                        <a:t>(80)</a:t>
                      </a:r>
                      <a:r>
                        <a:rPr lang="en-GB" sz="800" b="0" dirty="0">
                          <a:latin typeface="Gill Sans MT" panose="020B0502020104020203" pitchFamily="34" charset="0"/>
                        </a:rPr>
                        <a:t> = 6.77, </a:t>
                      </a:r>
                      <a:r>
                        <a:rPr lang="en-GB" sz="800" b="1" dirty="0">
                          <a:solidFill>
                            <a:srgbClr val="0070C0"/>
                          </a:solidFill>
                          <a:latin typeface="Gill Sans MT" panose="020B0502020104020203" pitchFamily="34" charset="0"/>
                        </a:rPr>
                        <a:t>p &lt;</a:t>
                      </a:r>
                      <a:r>
                        <a:rPr lang="en-GB" sz="800" b="1" baseline="0" dirty="0">
                          <a:solidFill>
                            <a:srgbClr val="0070C0"/>
                          </a:solidFill>
                          <a:latin typeface="Gill Sans MT" panose="020B0502020104020203" pitchFamily="34" charset="0"/>
                        </a:rPr>
                        <a:t> 0.001*</a:t>
                      </a:r>
                      <a:endParaRPr lang="en-GB" sz="800" b="1" dirty="0">
                        <a:solidFill>
                          <a:srgbClr val="0070C0"/>
                        </a:solidFill>
                        <a:latin typeface="Gill Sans MT" panose="020B0502020104020203"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67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1" dirty="0">
                          <a:latin typeface="Gill Sans MT" panose="020B0502020104020203" pitchFamily="34" charset="0"/>
                        </a:rPr>
                        <a:t>Pre x F/U</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Gill Sans MT" panose="020B0502020104020203" pitchFamily="34" charset="0"/>
                        </a:rPr>
                        <a:t>T</a:t>
                      </a:r>
                      <a:r>
                        <a:rPr lang="en-GB" sz="600" b="0" dirty="0">
                          <a:solidFill>
                            <a:schemeClr val="tx1"/>
                          </a:solidFill>
                          <a:latin typeface="Gill Sans MT" panose="020B0502020104020203" pitchFamily="34" charset="0"/>
                        </a:rPr>
                        <a:t>(17)</a:t>
                      </a:r>
                      <a:r>
                        <a:rPr lang="en-GB" sz="800" b="0" dirty="0">
                          <a:solidFill>
                            <a:schemeClr val="tx1"/>
                          </a:solidFill>
                          <a:latin typeface="Gill Sans MT" panose="020B0502020104020203" pitchFamily="34" charset="0"/>
                        </a:rPr>
                        <a:t> = 3.22,</a:t>
                      </a:r>
                      <a:r>
                        <a:rPr lang="en-GB" sz="800" b="0" baseline="0" dirty="0">
                          <a:solidFill>
                            <a:schemeClr val="tx1"/>
                          </a:solidFill>
                          <a:latin typeface="Gill Sans MT" panose="020B0502020104020203" pitchFamily="34" charset="0"/>
                        </a:rPr>
                        <a:t> </a:t>
                      </a:r>
                      <a:r>
                        <a:rPr lang="en-GB" sz="800" b="1" dirty="0">
                          <a:solidFill>
                            <a:srgbClr val="0070C0"/>
                          </a:solidFill>
                          <a:latin typeface="Gill Sans MT" panose="020B0502020104020203" pitchFamily="34" charset="0"/>
                        </a:rPr>
                        <a:t>p =</a:t>
                      </a:r>
                      <a:r>
                        <a:rPr lang="en-GB" sz="800" b="1" baseline="0" dirty="0">
                          <a:solidFill>
                            <a:srgbClr val="0070C0"/>
                          </a:solidFill>
                          <a:latin typeface="Gill Sans MT" panose="020B0502020104020203" pitchFamily="34" charset="0"/>
                        </a:rPr>
                        <a:t> 0.005*</a:t>
                      </a:r>
                      <a:endParaRPr lang="en-GB" sz="800" b="1" dirty="0">
                        <a:solidFill>
                          <a:srgbClr val="0070C0"/>
                        </a:solidFill>
                        <a:latin typeface="Gill Sans MT" panose="020B0502020104020203" pitchFamily="34" charset="0"/>
                      </a:endParaRP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3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1" dirty="0">
                          <a:latin typeface="Gill Sans MT" panose="020B0502020104020203" pitchFamily="34" charset="0"/>
                        </a:rPr>
                        <a:t>Post x F/U </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dirty="0">
                          <a:latin typeface="Gill Sans MT" panose="020B0502020104020203" pitchFamily="34" charset="0"/>
                        </a:rPr>
                        <a:t>T</a:t>
                      </a:r>
                      <a:r>
                        <a:rPr lang="en-GB" sz="600" b="0" dirty="0">
                          <a:latin typeface="Gill Sans MT" panose="020B0502020104020203" pitchFamily="34" charset="0"/>
                        </a:rPr>
                        <a:t>(18) </a:t>
                      </a:r>
                      <a:r>
                        <a:rPr lang="en-GB" sz="800" b="0" dirty="0">
                          <a:latin typeface="Gill Sans MT" panose="020B0502020104020203" pitchFamily="34" charset="0"/>
                        </a:rPr>
                        <a:t>= -0.71, </a:t>
                      </a:r>
                      <a:r>
                        <a:rPr lang="en-GB" sz="800" b="1" dirty="0">
                          <a:solidFill>
                            <a:schemeClr val="tx1"/>
                          </a:solidFill>
                          <a:latin typeface="Gill Sans MT" panose="020B0502020104020203" pitchFamily="34" charset="0"/>
                        </a:rPr>
                        <a:t>p =</a:t>
                      </a:r>
                      <a:r>
                        <a:rPr lang="en-GB" sz="800" b="1" baseline="0" dirty="0">
                          <a:solidFill>
                            <a:schemeClr val="tx1"/>
                          </a:solidFill>
                          <a:latin typeface="Gill Sans MT" panose="020B0502020104020203" pitchFamily="34" charset="0"/>
                        </a:rPr>
                        <a:t> 0.484</a:t>
                      </a:r>
                    </a:p>
                  </a:txBody>
                  <a:tcPr marL="109728" marR="109728" marT="54864" marB="548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2" name="TextBox 41"/>
          <p:cNvSpPr txBox="1"/>
          <p:nvPr/>
        </p:nvSpPr>
        <p:spPr>
          <a:xfrm rot="16200000">
            <a:off x="8321448" y="2114150"/>
            <a:ext cx="1039760" cy="240066"/>
          </a:xfrm>
          <a:prstGeom prst="rect">
            <a:avLst/>
          </a:prstGeom>
          <a:noFill/>
        </p:spPr>
        <p:txBody>
          <a:bodyPr wrap="square" rtlCol="0">
            <a:spAutoFit/>
          </a:bodyPr>
          <a:lstStyle/>
          <a:p>
            <a:pPr defTabSz="548640" eaLnBrk="0" fontAlgn="base" hangingPunct="0">
              <a:spcBef>
                <a:spcPct val="0"/>
              </a:spcBef>
              <a:spcAft>
                <a:spcPct val="0"/>
              </a:spcAft>
            </a:pPr>
            <a:r>
              <a:rPr lang="en-GB" sz="960" b="1" dirty="0">
                <a:solidFill>
                  <a:srgbClr val="231F20"/>
                </a:solidFill>
                <a:latin typeface="Gill Sans MT" panose="020B0502020104020203" pitchFamily="34" charset="0"/>
              </a:rPr>
              <a:t>Obstruction</a:t>
            </a:r>
            <a:endParaRPr lang="en-GB" sz="1440" b="1" dirty="0">
              <a:solidFill>
                <a:srgbClr val="231F20"/>
              </a:solidFill>
              <a:latin typeface="Gill Sans MT" panose="020B0502020104020203" pitchFamily="34" charset="0"/>
            </a:endParaRPr>
          </a:p>
        </p:txBody>
      </p:sp>
      <p:sp>
        <p:nvSpPr>
          <p:cNvPr id="43" name="TextBox 42"/>
          <p:cNvSpPr txBox="1"/>
          <p:nvPr/>
        </p:nvSpPr>
        <p:spPr>
          <a:xfrm>
            <a:off x="10075573" y="5221642"/>
            <a:ext cx="1203931" cy="221599"/>
          </a:xfrm>
          <a:prstGeom prst="rect">
            <a:avLst/>
          </a:prstGeom>
          <a:noFill/>
        </p:spPr>
        <p:txBody>
          <a:bodyPr wrap="square" rtlCol="0">
            <a:spAutoFit/>
          </a:bodyPr>
          <a:lstStyle/>
          <a:p>
            <a:pPr defTabSz="548640" eaLnBrk="0" fontAlgn="base" hangingPunct="0">
              <a:spcBef>
                <a:spcPct val="0"/>
              </a:spcBef>
              <a:spcAft>
                <a:spcPct val="0"/>
              </a:spcAft>
            </a:pPr>
            <a:r>
              <a:rPr lang="en-GB" sz="840" dirty="0">
                <a:solidFill>
                  <a:srgbClr val="231F20"/>
                </a:solidFill>
                <a:latin typeface="Calibri" panose="020F0502020204030204" pitchFamily="34" charset="0"/>
              </a:rPr>
              <a:t>*‘Caseness’ ≥ score 3</a:t>
            </a:r>
          </a:p>
        </p:txBody>
      </p:sp>
      <p:cxnSp>
        <p:nvCxnSpPr>
          <p:cNvPr id="22" name="Straight Connector 21"/>
          <p:cNvCxnSpPr/>
          <p:nvPr/>
        </p:nvCxnSpPr>
        <p:spPr>
          <a:xfrm flipH="1" flipV="1">
            <a:off x="6868867" y="2967426"/>
            <a:ext cx="9542" cy="3432458"/>
          </a:xfrm>
          <a:prstGeom prst="line">
            <a:avLst/>
          </a:prstGeom>
          <a:ln w="50800">
            <a:solidFill>
              <a:schemeClr val="accent4">
                <a:lumMod val="20000"/>
                <a:lumOff val="80000"/>
              </a:schemeClr>
            </a:solidFill>
          </a:ln>
        </p:spPr>
        <p:style>
          <a:lnRef idx="1">
            <a:schemeClr val="accent6"/>
          </a:lnRef>
          <a:fillRef idx="0">
            <a:schemeClr val="accent6"/>
          </a:fillRef>
          <a:effectRef idx="0">
            <a:schemeClr val="accent6"/>
          </a:effectRef>
          <a:fontRef idx="minor">
            <a:schemeClr val="tx1"/>
          </a:fontRef>
        </p:style>
      </p:cxnSp>
      <p:cxnSp>
        <p:nvCxnSpPr>
          <p:cNvPr id="46" name="Straight Connector 45"/>
          <p:cNvCxnSpPr/>
          <p:nvPr/>
        </p:nvCxnSpPr>
        <p:spPr>
          <a:xfrm>
            <a:off x="372204" y="2946930"/>
            <a:ext cx="11210197" cy="20496"/>
          </a:xfrm>
          <a:prstGeom prst="line">
            <a:avLst/>
          </a:prstGeom>
          <a:ln w="50800">
            <a:solidFill>
              <a:schemeClr val="accent4">
                <a:lumMod val="20000"/>
                <a:lumOff val="80000"/>
              </a:schemeClr>
            </a:solidFill>
          </a:ln>
        </p:spPr>
        <p:style>
          <a:lnRef idx="1">
            <a:schemeClr val="accent6"/>
          </a:lnRef>
          <a:fillRef idx="0">
            <a:schemeClr val="accent6"/>
          </a:fillRef>
          <a:effectRef idx="0">
            <a:schemeClr val="accent6"/>
          </a:effectRef>
          <a:fontRef idx="minor">
            <a:schemeClr val="tx1"/>
          </a:fontRef>
        </p:style>
      </p:cxnSp>
      <p:cxnSp>
        <p:nvCxnSpPr>
          <p:cNvPr id="51" name="Straight Connector 50"/>
          <p:cNvCxnSpPr/>
          <p:nvPr/>
        </p:nvCxnSpPr>
        <p:spPr>
          <a:xfrm flipH="1" flipV="1">
            <a:off x="5210226" y="1"/>
            <a:ext cx="9542" cy="2967426"/>
          </a:xfrm>
          <a:prstGeom prst="line">
            <a:avLst/>
          </a:prstGeom>
          <a:ln w="50800">
            <a:solidFill>
              <a:schemeClr val="accent4">
                <a:lumMod val="20000"/>
                <a:lumOff val="80000"/>
              </a:schemeClr>
            </a:solidFill>
          </a:ln>
        </p:spPr>
        <p:style>
          <a:lnRef idx="1">
            <a:schemeClr val="accent6"/>
          </a:lnRef>
          <a:fillRef idx="0">
            <a:schemeClr val="accent6"/>
          </a:fillRef>
          <a:effectRef idx="0">
            <a:schemeClr val="accent6"/>
          </a:effectRef>
          <a:fontRef idx="minor">
            <a:schemeClr val="tx1"/>
          </a:fontRef>
        </p:style>
      </p:cxnSp>
      <p:graphicFrame>
        <p:nvGraphicFramePr>
          <p:cNvPr id="21" name="Chart 20"/>
          <p:cNvGraphicFramePr>
            <a:graphicFrameLocks/>
          </p:cNvGraphicFramePr>
          <p:nvPr/>
        </p:nvGraphicFramePr>
        <p:xfrm>
          <a:off x="372203" y="0"/>
          <a:ext cx="5362434" cy="3133764"/>
        </p:xfrm>
        <a:graphic>
          <a:graphicData uri="http://schemas.openxmlformats.org/drawingml/2006/chart">
            <c:chart xmlns:c="http://schemas.openxmlformats.org/drawingml/2006/chart" xmlns:r="http://schemas.openxmlformats.org/officeDocument/2006/relationships" r:id="rId8"/>
          </a:graphicData>
        </a:graphic>
      </p:graphicFrame>
      <p:sp>
        <p:nvSpPr>
          <p:cNvPr id="2" name="TextBox 1"/>
          <p:cNvSpPr txBox="1"/>
          <p:nvPr/>
        </p:nvSpPr>
        <p:spPr>
          <a:xfrm rot="16200000">
            <a:off x="1691922" y="5782658"/>
            <a:ext cx="902434" cy="240066"/>
          </a:xfrm>
          <a:prstGeom prst="rect">
            <a:avLst/>
          </a:prstGeom>
          <a:noFill/>
        </p:spPr>
        <p:txBody>
          <a:bodyPr wrap="square" rtlCol="0">
            <a:spAutoFit/>
          </a:bodyPr>
          <a:lstStyle/>
          <a:p>
            <a:pPr defTabSz="548640" eaLnBrk="0" fontAlgn="base" hangingPunct="0">
              <a:spcBef>
                <a:spcPct val="0"/>
              </a:spcBef>
              <a:spcAft>
                <a:spcPct val="0"/>
              </a:spcAft>
            </a:pPr>
            <a:r>
              <a:rPr lang="en-GB" sz="960" b="1" i="1" dirty="0">
                <a:solidFill>
                  <a:srgbClr val="231F20"/>
                </a:solidFill>
                <a:latin typeface="Calibri" panose="020F0502020204030204" pitchFamily="34" charset="0"/>
              </a:rPr>
              <a:t>Total </a:t>
            </a:r>
            <a:r>
              <a:rPr lang="en-GB" sz="960" b="1" i="1" dirty="0">
                <a:solidFill>
                  <a:srgbClr val="231F20"/>
                </a:solidFill>
                <a:latin typeface="Gill Sans MT" panose="020B0502020104020203" pitchFamily="34" charset="0"/>
              </a:rPr>
              <a:t>Score</a:t>
            </a:r>
          </a:p>
        </p:txBody>
      </p:sp>
      <p:cxnSp>
        <p:nvCxnSpPr>
          <p:cNvPr id="25" name="Straight Connector 24"/>
          <p:cNvCxnSpPr/>
          <p:nvPr/>
        </p:nvCxnSpPr>
        <p:spPr>
          <a:xfrm flipH="1" flipV="1">
            <a:off x="4415991" y="2967426"/>
            <a:ext cx="9542" cy="2374249"/>
          </a:xfrm>
          <a:prstGeom prst="line">
            <a:avLst/>
          </a:prstGeom>
          <a:ln w="50800">
            <a:solidFill>
              <a:schemeClr val="accent4">
                <a:lumMod val="20000"/>
                <a:lumOff val="80000"/>
              </a:schemeClr>
            </a:solidFill>
          </a:ln>
        </p:spPr>
        <p:style>
          <a:lnRef idx="1">
            <a:schemeClr val="accent6"/>
          </a:lnRef>
          <a:fillRef idx="0">
            <a:schemeClr val="accent6"/>
          </a:fillRef>
          <a:effectRef idx="0">
            <a:schemeClr val="accent6"/>
          </a:effectRef>
          <a:fontRef idx="minor">
            <a:schemeClr val="tx1"/>
          </a:fontRef>
        </p:style>
      </p:cxnSp>
      <p:cxnSp>
        <p:nvCxnSpPr>
          <p:cNvPr id="29" name="Straight Connector 28"/>
          <p:cNvCxnSpPr/>
          <p:nvPr/>
        </p:nvCxnSpPr>
        <p:spPr>
          <a:xfrm>
            <a:off x="609600" y="5341674"/>
            <a:ext cx="3815933" cy="0"/>
          </a:xfrm>
          <a:prstGeom prst="line">
            <a:avLst/>
          </a:prstGeom>
          <a:ln w="50800">
            <a:solidFill>
              <a:schemeClr val="accent4">
                <a:lumMod val="20000"/>
                <a:lumOff val="80000"/>
              </a:schemeClr>
            </a:solidFill>
          </a:ln>
        </p:spPr>
        <p:style>
          <a:lnRef idx="1">
            <a:schemeClr val="accent6"/>
          </a:lnRef>
          <a:fillRef idx="0">
            <a:schemeClr val="accent6"/>
          </a:fillRef>
          <a:effectRef idx="0">
            <a:schemeClr val="accent6"/>
          </a:effectRef>
          <a:fontRef idx="minor">
            <a:schemeClr val="tx1"/>
          </a:fontRef>
        </p:style>
      </p:cxnSp>
      <p:graphicFrame>
        <p:nvGraphicFramePr>
          <p:cNvPr id="45" name="Table 44"/>
          <p:cNvGraphicFramePr>
            <a:graphicFrameLocks noGrp="1"/>
          </p:cNvGraphicFramePr>
          <p:nvPr/>
        </p:nvGraphicFramePr>
        <p:xfrm>
          <a:off x="875884" y="3294967"/>
          <a:ext cx="3230418" cy="1775272"/>
        </p:xfrm>
        <a:graphic>
          <a:graphicData uri="http://schemas.openxmlformats.org/drawingml/2006/table">
            <a:tbl>
              <a:tblPr firstRow="1" firstCol="1" bandRow="1">
                <a:tableStyleId>{5C22544A-7EE6-4342-B048-85BDC9FD1C3A}</a:tableStyleId>
              </a:tblPr>
              <a:tblGrid>
                <a:gridCol w="1270940">
                  <a:extLst>
                    <a:ext uri="{9D8B030D-6E8A-4147-A177-3AD203B41FA5}">
                      <a16:colId xmlns:a16="http://schemas.microsoft.com/office/drawing/2014/main" val="20000"/>
                    </a:ext>
                  </a:extLst>
                </a:gridCol>
                <a:gridCol w="623658">
                  <a:extLst>
                    <a:ext uri="{9D8B030D-6E8A-4147-A177-3AD203B41FA5}">
                      <a16:colId xmlns:a16="http://schemas.microsoft.com/office/drawing/2014/main" val="20001"/>
                    </a:ext>
                  </a:extLst>
                </a:gridCol>
                <a:gridCol w="686993">
                  <a:extLst>
                    <a:ext uri="{9D8B030D-6E8A-4147-A177-3AD203B41FA5}">
                      <a16:colId xmlns:a16="http://schemas.microsoft.com/office/drawing/2014/main" val="20002"/>
                    </a:ext>
                  </a:extLst>
                </a:gridCol>
                <a:gridCol w="648827">
                  <a:extLst>
                    <a:ext uri="{9D8B030D-6E8A-4147-A177-3AD203B41FA5}">
                      <a16:colId xmlns:a16="http://schemas.microsoft.com/office/drawing/2014/main" val="20003"/>
                    </a:ext>
                  </a:extLst>
                </a:gridCol>
              </a:tblGrid>
              <a:tr h="628528">
                <a:tc>
                  <a:txBody>
                    <a:bodyPr/>
                    <a:lstStyle/>
                    <a:p>
                      <a:pPr algn="ctr">
                        <a:lnSpc>
                          <a:spcPct val="107000"/>
                        </a:lnSpc>
                        <a:spcAft>
                          <a:spcPts val="800"/>
                        </a:spcAft>
                      </a:pPr>
                      <a:r>
                        <a:rPr lang="en-GB" sz="1000" b="1" i="0" dirty="0">
                          <a:solidFill>
                            <a:schemeClr val="tx1"/>
                          </a:solidFill>
                          <a:effectLst/>
                          <a:latin typeface="Gill Sans MT" panose="020B0502020104020203" pitchFamily="34" charset="0"/>
                        </a:rPr>
                        <a:t>Course/Workshop</a:t>
                      </a:r>
                    </a:p>
                    <a:p>
                      <a:pPr marL="0" marR="0" indent="0" algn="ctr" defTabSz="457200" rtl="0" eaLnBrk="1" fontAlgn="auto" latinLnBrk="0" hangingPunct="1">
                        <a:lnSpc>
                          <a:spcPct val="107000"/>
                        </a:lnSpc>
                        <a:spcBef>
                          <a:spcPts val="0"/>
                        </a:spcBef>
                        <a:spcAft>
                          <a:spcPts val="800"/>
                        </a:spcAft>
                        <a:buClrTx/>
                        <a:buSzTx/>
                        <a:buFontTx/>
                        <a:buNone/>
                        <a:tabLst/>
                        <a:defRPr/>
                      </a:pPr>
                      <a:r>
                        <a:rPr lang="en-GB" sz="1000" b="1" i="0" dirty="0">
                          <a:solidFill>
                            <a:schemeClr val="tx1"/>
                          </a:solidFill>
                          <a:effectLst/>
                          <a:latin typeface="Gill Sans MT" panose="020B0502020104020203" pitchFamily="34" charset="0"/>
                        </a:rPr>
                        <a:t>ACT with Mindfulness</a:t>
                      </a:r>
                    </a:p>
                  </a:txBody>
                  <a:tcPr marL="82296" marR="82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dirty="0">
                          <a:solidFill>
                            <a:schemeClr val="tx1"/>
                          </a:solidFill>
                          <a:effectLst/>
                          <a:latin typeface="Gill Sans MT" panose="020B0502020104020203" pitchFamily="34" charset="0"/>
                        </a:rPr>
                        <a:t>n (pre)</a:t>
                      </a:r>
                      <a:endParaRPr lang="en-GB" sz="1000" dirty="0">
                        <a:solidFill>
                          <a:schemeClr val="tx1"/>
                        </a:solidFill>
                        <a:effectLst/>
                        <a:latin typeface="Gill Sans MT" panose="020B0502020104020203" pitchFamily="34" charset="0"/>
                        <a:ea typeface="Calibri"/>
                        <a:cs typeface="Times New Roman"/>
                      </a:endParaRPr>
                    </a:p>
                  </a:txBody>
                  <a:tcPr marL="82296" marR="82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dirty="0">
                          <a:solidFill>
                            <a:schemeClr val="tx1"/>
                          </a:solidFill>
                          <a:effectLst/>
                          <a:latin typeface="Gill Sans MT" panose="020B0502020104020203" pitchFamily="34" charset="0"/>
                        </a:rPr>
                        <a:t>n (post)</a:t>
                      </a:r>
                      <a:endParaRPr lang="en-GB" sz="1000" dirty="0">
                        <a:solidFill>
                          <a:schemeClr val="tx1"/>
                        </a:solidFill>
                        <a:effectLst/>
                        <a:latin typeface="Gill Sans MT" panose="020B0502020104020203" pitchFamily="34" charset="0"/>
                        <a:ea typeface="Calibri"/>
                        <a:cs typeface="Times New Roman"/>
                      </a:endParaRPr>
                    </a:p>
                  </a:txBody>
                  <a:tcPr marL="82296" marR="82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000" dirty="0">
                          <a:solidFill>
                            <a:schemeClr val="tx1"/>
                          </a:solidFill>
                          <a:effectLst/>
                          <a:latin typeface="Gill Sans MT" panose="020B0502020104020203" pitchFamily="34" charset="0"/>
                        </a:rPr>
                        <a:t>n (f/u)</a:t>
                      </a:r>
                      <a:endParaRPr lang="en-GB" sz="1000" dirty="0">
                        <a:solidFill>
                          <a:schemeClr val="tx1"/>
                        </a:solidFill>
                        <a:effectLst/>
                        <a:latin typeface="Gill Sans MT" panose="020B0502020104020203" pitchFamily="34" charset="0"/>
                        <a:ea typeface="Calibri"/>
                        <a:cs typeface="Times New Roman"/>
                      </a:endParaRPr>
                    </a:p>
                  </a:txBody>
                  <a:tcPr marL="82296" marR="82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7286">
                <a:tc>
                  <a:txBody>
                    <a:bodyPr/>
                    <a:lstStyle/>
                    <a:p>
                      <a:pPr>
                        <a:lnSpc>
                          <a:spcPct val="115000"/>
                        </a:lnSpc>
                        <a:spcAft>
                          <a:spcPts val="0"/>
                        </a:spcAft>
                      </a:pPr>
                      <a:r>
                        <a:rPr lang="en-GB" sz="1000" b="0" dirty="0">
                          <a:solidFill>
                            <a:schemeClr val="tx1"/>
                          </a:solidFill>
                          <a:effectLst/>
                          <a:latin typeface="Gill Sans MT" panose="020B0502020104020203" pitchFamily="34" charset="0"/>
                        </a:rPr>
                        <a:t>3 sessions</a:t>
                      </a:r>
                      <a:r>
                        <a:rPr lang="en-GB" sz="1000" b="0" baseline="0" dirty="0">
                          <a:solidFill>
                            <a:schemeClr val="tx1"/>
                          </a:solidFill>
                          <a:effectLst/>
                          <a:latin typeface="Gill Sans MT" panose="020B0502020104020203" pitchFamily="34" charset="0"/>
                        </a:rPr>
                        <a:t> (</a:t>
                      </a:r>
                      <a:r>
                        <a:rPr lang="en-GB" sz="1000" b="0" dirty="0">
                          <a:solidFill>
                            <a:schemeClr val="tx1"/>
                          </a:solidFill>
                          <a:effectLst/>
                          <a:latin typeface="Gill Sans MT" panose="020B0502020104020203" pitchFamily="34" charset="0"/>
                        </a:rPr>
                        <a:t>Phase 1)</a:t>
                      </a:r>
                      <a:endParaRPr lang="en-GB" sz="1000" b="0" dirty="0">
                        <a:solidFill>
                          <a:schemeClr val="tx1"/>
                        </a:solidFill>
                        <a:effectLst/>
                        <a:latin typeface="Gill Sans MT" panose="020B0502020104020203" pitchFamily="34" charset="0"/>
                        <a:ea typeface="Calibri"/>
                        <a:cs typeface="Times New Roman"/>
                      </a:endParaRPr>
                    </a:p>
                  </a:txBody>
                  <a:tcPr marL="82296" marR="82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000" dirty="0">
                          <a:solidFill>
                            <a:schemeClr val="tx1"/>
                          </a:solidFill>
                          <a:effectLst/>
                          <a:latin typeface="Gill Sans MT" panose="020B0502020104020203" pitchFamily="34" charset="0"/>
                          <a:ea typeface="+mn-ea"/>
                          <a:cs typeface="+mn-cs"/>
                        </a:rPr>
                        <a:t>33</a:t>
                      </a:r>
                      <a:endParaRPr lang="en-GB" sz="1000" dirty="0">
                        <a:solidFill>
                          <a:schemeClr val="tx1"/>
                        </a:solidFill>
                        <a:effectLst/>
                        <a:latin typeface="Gill Sans MT" panose="020B0502020104020203" pitchFamily="34" charset="0"/>
                        <a:ea typeface="Calibri"/>
                        <a:cs typeface="Times New Roman"/>
                      </a:endParaRPr>
                    </a:p>
                  </a:txBody>
                  <a:tcPr marL="82296" marR="82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000" dirty="0">
                          <a:solidFill>
                            <a:schemeClr val="tx1"/>
                          </a:solidFill>
                          <a:effectLst/>
                          <a:latin typeface="Gill Sans MT" panose="020B0502020104020203" pitchFamily="34" charset="0"/>
                          <a:ea typeface="+mn-ea"/>
                          <a:cs typeface="+mn-cs"/>
                        </a:rPr>
                        <a:t>25</a:t>
                      </a:r>
                      <a:endParaRPr lang="en-GB" sz="1000" dirty="0">
                        <a:solidFill>
                          <a:schemeClr val="tx1"/>
                        </a:solidFill>
                        <a:effectLst/>
                        <a:latin typeface="Gill Sans MT" panose="020B0502020104020203" pitchFamily="34" charset="0"/>
                        <a:ea typeface="Calibri"/>
                        <a:cs typeface="Times New Roman"/>
                      </a:endParaRPr>
                    </a:p>
                  </a:txBody>
                  <a:tcPr marL="82296" marR="82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000" dirty="0">
                          <a:solidFill>
                            <a:schemeClr val="tx1"/>
                          </a:solidFill>
                          <a:effectLst/>
                          <a:latin typeface="Gill Sans MT" panose="020B0502020104020203" pitchFamily="34" charset="0"/>
                          <a:ea typeface="+mn-ea"/>
                          <a:cs typeface="+mn-cs"/>
                        </a:rPr>
                        <a:t>n/a</a:t>
                      </a:r>
                      <a:endParaRPr lang="en-GB" sz="1000" dirty="0">
                        <a:solidFill>
                          <a:schemeClr val="tx1"/>
                        </a:solidFill>
                        <a:effectLst/>
                        <a:latin typeface="Gill Sans MT" panose="020B0502020104020203" pitchFamily="34" charset="0"/>
                        <a:ea typeface="Calibri"/>
                        <a:cs typeface="Times New Roman"/>
                      </a:endParaRPr>
                    </a:p>
                  </a:txBody>
                  <a:tcPr marL="82296" marR="82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7286">
                <a:tc>
                  <a:txBody>
                    <a:bodyPr/>
                    <a:lstStyle/>
                    <a:p>
                      <a:pPr>
                        <a:lnSpc>
                          <a:spcPct val="115000"/>
                        </a:lnSpc>
                        <a:spcAft>
                          <a:spcPts val="0"/>
                        </a:spcAft>
                      </a:pPr>
                      <a:r>
                        <a:rPr lang="en-GB" sz="1000" b="0" dirty="0">
                          <a:solidFill>
                            <a:schemeClr val="tx1"/>
                          </a:solidFill>
                          <a:effectLst/>
                          <a:latin typeface="Gill Sans MT" panose="020B0502020104020203" pitchFamily="34" charset="0"/>
                        </a:rPr>
                        <a:t>3 sessions (Phase 2 -3</a:t>
                      </a:r>
                      <a:endParaRPr lang="en-GB" sz="1000" b="0" dirty="0">
                        <a:solidFill>
                          <a:schemeClr val="tx1"/>
                        </a:solidFill>
                        <a:effectLst/>
                        <a:latin typeface="Gill Sans MT" panose="020B0502020104020203" pitchFamily="34" charset="0"/>
                        <a:ea typeface="Calibri"/>
                        <a:cs typeface="Times New Roman"/>
                      </a:endParaRPr>
                    </a:p>
                  </a:txBody>
                  <a:tcPr marL="82296" marR="82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1000" dirty="0">
                          <a:solidFill>
                            <a:schemeClr val="tx1"/>
                          </a:solidFill>
                          <a:effectLst/>
                          <a:latin typeface="Gill Sans MT" panose="020B0502020104020203" pitchFamily="34" charset="0"/>
                        </a:rPr>
                        <a:t>99</a:t>
                      </a:r>
                      <a:endParaRPr lang="en-GB" sz="1000" dirty="0">
                        <a:solidFill>
                          <a:schemeClr val="tx1"/>
                        </a:solidFill>
                        <a:effectLst/>
                        <a:latin typeface="Gill Sans MT" panose="020B0502020104020203" pitchFamily="34" charset="0"/>
                        <a:ea typeface="Calibri"/>
                        <a:cs typeface="Times New Roman"/>
                      </a:endParaRPr>
                    </a:p>
                  </a:txBody>
                  <a:tcPr marL="82296" marR="82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1000" dirty="0">
                          <a:solidFill>
                            <a:schemeClr val="tx1"/>
                          </a:solidFill>
                          <a:effectLst/>
                          <a:latin typeface="Gill Sans MT" panose="020B0502020104020203" pitchFamily="34" charset="0"/>
                        </a:rPr>
                        <a:t>83</a:t>
                      </a:r>
                      <a:endParaRPr lang="en-GB" sz="1000" dirty="0">
                        <a:solidFill>
                          <a:schemeClr val="tx1"/>
                        </a:solidFill>
                        <a:effectLst/>
                        <a:latin typeface="Gill Sans MT" panose="020B0502020104020203" pitchFamily="34" charset="0"/>
                        <a:ea typeface="Calibri"/>
                        <a:cs typeface="Times New Roman"/>
                      </a:endParaRPr>
                    </a:p>
                  </a:txBody>
                  <a:tcPr marL="82296" marR="82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1000" dirty="0">
                          <a:solidFill>
                            <a:schemeClr val="tx1"/>
                          </a:solidFill>
                          <a:effectLst/>
                          <a:latin typeface="Gill Sans MT" panose="020B0502020104020203" pitchFamily="34" charset="0"/>
                        </a:rPr>
                        <a:t>17</a:t>
                      </a:r>
                      <a:endParaRPr lang="en-GB" sz="1000" dirty="0">
                        <a:solidFill>
                          <a:schemeClr val="tx1"/>
                        </a:solidFill>
                        <a:effectLst/>
                        <a:latin typeface="Gill Sans MT" panose="020B0502020104020203" pitchFamily="34" charset="0"/>
                        <a:ea typeface="Calibri"/>
                        <a:cs typeface="Times New Roman"/>
                      </a:endParaRPr>
                    </a:p>
                  </a:txBody>
                  <a:tcPr marL="82296" marR="82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57286">
                <a:tc>
                  <a:txBody>
                    <a:bodyPr/>
                    <a:lstStyle/>
                    <a:p>
                      <a:pPr>
                        <a:lnSpc>
                          <a:spcPct val="115000"/>
                        </a:lnSpc>
                        <a:spcAft>
                          <a:spcPts val="0"/>
                        </a:spcAft>
                      </a:pPr>
                      <a:r>
                        <a:rPr lang="en-GB" sz="1000" b="0">
                          <a:solidFill>
                            <a:schemeClr val="tx1"/>
                          </a:solidFill>
                          <a:effectLst/>
                          <a:latin typeface="Gill Sans MT" panose="020B0502020104020203" pitchFamily="34" charset="0"/>
                        </a:rPr>
                        <a:t>Day </a:t>
                      </a:r>
                      <a:r>
                        <a:rPr lang="en-GB" sz="1000" b="0" dirty="0">
                          <a:solidFill>
                            <a:schemeClr val="tx1"/>
                          </a:solidFill>
                          <a:effectLst/>
                          <a:latin typeface="Gill Sans MT" panose="020B0502020104020203" pitchFamily="34" charset="0"/>
                        </a:rPr>
                        <a:t>course</a:t>
                      </a:r>
                      <a:endParaRPr lang="en-GB" sz="1000" b="0" dirty="0">
                        <a:solidFill>
                          <a:schemeClr val="tx1"/>
                        </a:solidFill>
                        <a:effectLst/>
                        <a:latin typeface="Gill Sans MT" panose="020B0502020104020203" pitchFamily="34" charset="0"/>
                        <a:ea typeface="Calibri"/>
                        <a:cs typeface="Times New Roman"/>
                      </a:endParaRPr>
                    </a:p>
                  </a:txBody>
                  <a:tcPr marL="82296" marR="82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000" dirty="0">
                          <a:solidFill>
                            <a:schemeClr val="tx1"/>
                          </a:solidFill>
                          <a:effectLst/>
                          <a:latin typeface="Gill Sans MT" panose="020B0502020104020203" pitchFamily="34" charset="0"/>
                        </a:rPr>
                        <a:t>15</a:t>
                      </a:r>
                      <a:endParaRPr lang="en-GB" sz="1000" dirty="0">
                        <a:solidFill>
                          <a:schemeClr val="tx1"/>
                        </a:solidFill>
                        <a:effectLst/>
                        <a:latin typeface="Gill Sans MT" panose="020B0502020104020203" pitchFamily="34" charset="0"/>
                        <a:ea typeface="Calibri"/>
                        <a:cs typeface="Times New Roman"/>
                      </a:endParaRPr>
                    </a:p>
                  </a:txBody>
                  <a:tcPr marL="82296" marR="82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000" dirty="0">
                          <a:solidFill>
                            <a:schemeClr val="tx1"/>
                          </a:solidFill>
                          <a:effectLst/>
                          <a:latin typeface="Gill Sans MT" panose="020B0502020104020203" pitchFamily="34" charset="0"/>
                          <a:ea typeface="+mn-ea"/>
                          <a:cs typeface="+mn-cs"/>
                        </a:rPr>
                        <a:t>n/a</a:t>
                      </a:r>
                      <a:endParaRPr lang="en-GB" sz="1000" dirty="0">
                        <a:solidFill>
                          <a:schemeClr val="tx1"/>
                        </a:solidFill>
                        <a:effectLst/>
                        <a:latin typeface="Gill Sans MT" panose="020B0502020104020203" pitchFamily="34" charset="0"/>
                        <a:ea typeface="Calibri"/>
                        <a:cs typeface="Times New Roman"/>
                      </a:endParaRPr>
                    </a:p>
                  </a:txBody>
                  <a:tcPr marL="82296" marR="82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000" dirty="0">
                          <a:solidFill>
                            <a:schemeClr val="tx1"/>
                          </a:solidFill>
                          <a:effectLst/>
                          <a:latin typeface="Gill Sans MT" panose="020B0502020104020203" pitchFamily="34" charset="0"/>
                        </a:rPr>
                        <a:t>8</a:t>
                      </a:r>
                      <a:endParaRPr lang="en-GB" sz="1000" dirty="0">
                        <a:solidFill>
                          <a:schemeClr val="tx1"/>
                        </a:solidFill>
                        <a:effectLst/>
                        <a:latin typeface="Gill Sans MT" panose="020B0502020104020203" pitchFamily="34" charset="0"/>
                        <a:ea typeface="Calibri"/>
                        <a:cs typeface="Times New Roman"/>
                      </a:endParaRPr>
                    </a:p>
                  </a:txBody>
                  <a:tcPr marL="82296" marR="82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1652">
                <a:tc>
                  <a:txBody>
                    <a:bodyPr/>
                    <a:lstStyle/>
                    <a:p>
                      <a:pPr>
                        <a:lnSpc>
                          <a:spcPct val="115000"/>
                        </a:lnSpc>
                        <a:spcAft>
                          <a:spcPts val="0"/>
                        </a:spcAft>
                      </a:pPr>
                      <a:r>
                        <a:rPr lang="en-GB" sz="1000" b="1" dirty="0">
                          <a:solidFill>
                            <a:schemeClr val="tx1"/>
                          </a:solidFill>
                          <a:effectLst/>
                          <a:latin typeface="Gill Sans MT" panose="020B0502020104020203" pitchFamily="34" charset="0"/>
                        </a:rPr>
                        <a:t>Total </a:t>
                      </a:r>
                      <a:endParaRPr lang="en-GB" sz="1000" b="1" dirty="0">
                        <a:solidFill>
                          <a:schemeClr val="tx1"/>
                        </a:solidFill>
                        <a:effectLst/>
                        <a:latin typeface="Gill Sans MT" panose="020B0502020104020203" pitchFamily="34" charset="0"/>
                        <a:ea typeface="Calibri"/>
                        <a:cs typeface="Times New Roman"/>
                      </a:endParaRPr>
                    </a:p>
                  </a:txBody>
                  <a:tcPr marL="82296" marR="82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000" b="1" dirty="0">
                          <a:solidFill>
                            <a:schemeClr val="tx1"/>
                          </a:solidFill>
                          <a:effectLst/>
                          <a:latin typeface="Gill Sans MT" panose="020B0502020104020203" pitchFamily="34" charset="0"/>
                        </a:rPr>
                        <a:t>147</a:t>
                      </a:r>
                      <a:endParaRPr lang="en-GB" sz="1000" b="1" dirty="0">
                        <a:solidFill>
                          <a:schemeClr val="tx1"/>
                        </a:solidFill>
                        <a:effectLst/>
                        <a:latin typeface="Gill Sans MT" panose="020B0502020104020203" pitchFamily="34" charset="0"/>
                        <a:ea typeface="Calibri"/>
                        <a:cs typeface="Times New Roman"/>
                      </a:endParaRPr>
                    </a:p>
                  </a:txBody>
                  <a:tcPr marL="82296" marR="82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000" b="1" dirty="0">
                          <a:solidFill>
                            <a:schemeClr val="tx1"/>
                          </a:solidFill>
                          <a:effectLst/>
                          <a:latin typeface="Gill Sans MT" panose="020B0502020104020203" pitchFamily="34" charset="0"/>
                        </a:rPr>
                        <a:t>108</a:t>
                      </a:r>
                      <a:endParaRPr lang="en-GB" sz="1000" b="1" dirty="0">
                        <a:solidFill>
                          <a:schemeClr val="tx1"/>
                        </a:solidFill>
                        <a:effectLst/>
                        <a:latin typeface="Gill Sans MT" panose="020B0502020104020203" pitchFamily="34" charset="0"/>
                        <a:ea typeface="Calibri"/>
                        <a:cs typeface="Times New Roman"/>
                      </a:endParaRPr>
                    </a:p>
                  </a:txBody>
                  <a:tcPr marL="82296" marR="82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000" b="1" dirty="0">
                          <a:solidFill>
                            <a:schemeClr val="tx1"/>
                          </a:solidFill>
                          <a:effectLst/>
                          <a:latin typeface="Gill Sans MT" panose="020B0502020104020203" pitchFamily="34" charset="0"/>
                          <a:ea typeface="+mn-ea"/>
                          <a:cs typeface="+mn-cs"/>
                        </a:rPr>
                        <a:t>25</a:t>
                      </a:r>
                      <a:endParaRPr lang="en-GB" sz="1000" b="1" dirty="0">
                        <a:solidFill>
                          <a:schemeClr val="tx1"/>
                        </a:solidFill>
                        <a:effectLst/>
                        <a:latin typeface="Gill Sans MT" panose="020B0502020104020203" pitchFamily="34" charset="0"/>
                        <a:ea typeface="Calibri"/>
                        <a:cs typeface="Times New Roman"/>
                      </a:endParaRPr>
                    </a:p>
                  </a:txBody>
                  <a:tcPr marL="82296" marR="822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26" name="Picture 25"/>
          <p:cNvPicPr>
            <a:picLocks noChangeAspect="1"/>
          </p:cNvPicPr>
          <p:nvPr/>
        </p:nvPicPr>
        <p:blipFill>
          <a:blip r:embed="rId9"/>
          <a:stretch>
            <a:fillRect/>
          </a:stretch>
        </p:blipFill>
        <p:spPr>
          <a:xfrm>
            <a:off x="9383342" y="160307"/>
            <a:ext cx="946367" cy="630911"/>
          </a:xfrm>
          <a:prstGeom prst="rect">
            <a:avLst/>
          </a:prstGeom>
        </p:spPr>
      </p:pic>
    </p:spTree>
    <p:extLst>
      <p:ext uri="{BB962C8B-B14F-4D97-AF65-F5344CB8AC3E}">
        <p14:creationId xmlns:p14="http://schemas.microsoft.com/office/powerpoint/2010/main" val="92221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P spid="33" grpId="0"/>
      <p:bldP spid="34" grpId="0"/>
      <p:bldGraphic spid="36" grpId="0">
        <p:bldAsOne/>
      </p:bldGraphic>
      <p:bldGraphic spid="38" grpId="0">
        <p:bldAsOne/>
      </p:bldGraphic>
      <p:bldP spid="40" grpId="0"/>
      <p:bldP spid="42" grpId="0"/>
      <p:bldP spid="43" grpId="0"/>
      <p:bldGraphic spid="21" grpId="0">
        <p:bldAsOne/>
      </p:bldGraphic>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NHSNBT_logo.jpg">
            <a:extLst>
              <a:ext uri="{FF2B5EF4-FFF2-40B4-BE49-F238E27FC236}">
                <a16:creationId xmlns:a16="http://schemas.microsoft.com/office/drawing/2014/main" id="{B9A9CD4A-8651-6146-8896-4392780DD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3380" y="83118"/>
            <a:ext cx="1012849" cy="61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Z:\Brand &amp; Templates\Brand Guidelines 2018 onwards\Brand Guidelines 2018\Final designs\NBT_NHS icons All vector versions\Footer scaled NHS Aqua Green.png"/>
          <p:cNvPicPr>
            <a:picLocks noChangeAspect="1" noChangeArrowheads="1"/>
          </p:cNvPicPr>
          <p:nvPr/>
        </p:nvPicPr>
        <p:blipFill rotWithShape="1">
          <a:blip r:embed="rId3">
            <a:extLst>
              <a:ext uri="{28A0092B-C50C-407E-A947-70E740481C1C}">
                <a14:useLocalDpi xmlns:a14="http://schemas.microsoft.com/office/drawing/2010/main" val="0"/>
              </a:ext>
            </a:extLst>
          </a:blip>
          <a:srcRect l="15482"/>
          <a:stretch/>
        </p:blipFill>
        <p:spPr bwMode="auto">
          <a:xfrm>
            <a:off x="609601" y="6399884"/>
            <a:ext cx="10669904" cy="4672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470" y="2226456"/>
            <a:ext cx="2800499" cy="18512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558" y="5503950"/>
            <a:ext cx="1173612" cy="89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ular Callout 1"/>
          <p:cNvSpPr/>
          <p:nvPr/>
        </p:nvSpPr>
        <p:spPr>
          <a:xfrm>
            <a:off x="1034022" y="2521062"/>
            <a:ext cx="1477438" cy="1052605"/>
          </a:xfrm>
          <a:prstGeom prst="wedgeRoundRectCallout">
            <a:avLst>
              <a:gd name="adj1" fmla="val 92349"/>
              <a:gd name="adj2" fmla="val -1271"/>
              <a:gd name="adj3" fmla="val 16667"/>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48640" eaLnBrk="0" fontAlgn="base" hangingPunct="0">
              <a:spcBef>
                <a:spcPct val="0"/>
              </a:spcBef>
              <a:spcAft>
                <a:spcPct val="0"/>
              </a:spcAft>
            </a:pPr>
            <a:endParaRPr lang="en-GB" sz="2160" dirty="0">
              <a:solidFill>
                <a:srgbClr val="FFFFFF"/>
              </a:solidFill>
            </a:endParaRPr>
          </a:p>
        </p:txBody>
      </p:sp>
      <p:sp>
        <p:nvSpPr>
          <p:cNvPr id="14" name="Rounded Rectangular Callout 13"/>
          <p:cNvSpPr/>
          <p:nvPr/>
        </p:nvSpPr>
        <p:spPr>
          <a:xfrm>
            <a:off x="1028789" y="474622"/>
            <a:ext cx="2271239" cy="721792"/>
          </a:xfrm>
          <a:prstGeom prst="wedgeRoundRectCallout">
            <a:avLst>
              <a:gd name="adj1" fmla="val 64516"/>
              <a:gd name="adj2" fmla="val 156517"/>
              <a:gd name="adj3" fmla="val 16667"/>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48640" eaLnBrk="0" fontAlgn="base" hangingPunct="0">
              <a:spcBef>
                <a:spcPct val="0"/>
              </a:spcBef>
              <a:spcAft>
                <a:spcPct val="0"/>
              </a:spcAft>
            </a:pPr>
            <a:endParaRPr lang="en-GB" sz="2160" dirty="0">
              <a:solidFill>
                <a:srgbClr val="FFFFFF"/>
              </a:solidFill>
            </a:endParaRPr>
          </a:p>
        </p:txBody>
      </p:sp>
      <p:sp>
        <p:nvSpPr>
          <p:cNvPr id="18" name="Rounded Rectangular Callout 17"/>
          <p:cNvSpPr/>
          <p:nvPr/>
        </p:nvSpPr>
        <p:spPr>
          <a:xfrm>
            <a:off x="5094119" y="328781"/>
            <a:ext cx="1507661" cy="982781"/>
          </a:xfrm>
          <a:prstGeom prst="wedgeRoundRectCallout">
            <a:avLst>
              <a:gd name="adj1" fmla="val -39079"/>
              <a:gd name="adj2" fmla="val 140949"/>
              <a:gd name="adj3" fmla="val 16667"/>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48640" eaLnBrk="0" fontAlgn="base" hangingPunct="0">
              <a:spcBef>
                <a:spcPct val="0"/>
              </a:spcBef>
              <a:spcAft>
                <a:spcPct val="0"/>
              </a:spcAft>
            </a:pPr>
            <a:endParaRPr lang="en-GB" sz="2160">
              <a:solidFill>
                <a:srgbClr val="FFFFFF"/>
              </a:solidFill>
            </a:endParaRPr>
          </a:p>
        </p:txBody>
      </p:sp>
      <p:sp>
        <p:nvSpPr>
          <p:cNvPr id="19" name="Rounded Rectangular Callout 18"/>
          <p:cNvSpPr/>
          <p:nvPr/>
        </p:nvSpPr>
        <p:spPr>
          <a:xfrm>
            <a:off x="3633184" y="744496"/>
            <a:ext cx="1366829" cy="841248"/>
          </a:xfrm>
          <a:prstGeom prst="wedgeRoundRectCallout">
            <a:avLst>
              <a:gd name="adj1" fmla="val 7603"/>
              <a:gd name="adj2" fmla="val 109579"/>
              <a:gd name="adj3" fmla="val 16667"/>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48640" eaLnBrk="0" fontAlgn="base" hangingPunct="0">
              <a:spcBef>
                <a:spcPct val="0"/>
              </a:spcBef>
              <a:spcAft>
                <a:spcPct val="0"/>
              </a:spcAft>
            </a:pPr>
            <a:endParaRPr lang="en-GB" sz="2160">
              <a:solidFill>
                <a:srgbClr val="FFFFFF"/>
              </a:solidFill>
            </a:endParaRPr>
          </a:p>
        </p:txBody>
      </p:sp>
      <p:sp>
        <p:nvSpPr>
          <p:cNvPr id="22" name="Rounded Rectangular Callout 21"/>
          <p:cNvSpPr/>
          <p:nvPr/>
        </p:nvSpPr>
        <p:spPr>
          <a:xfrm>
            <a:off x="1189010" y="4445235"/>
            <a:ext cx="1755500" cy="792044"/>
          </a:xfrm>
          <a:prstGeom prst="wedgeRoundRectCallout">
            <a:avLst>
              <a:gd name="adj1" fmla="val 66266"/>
              <a:gd name="adj2" fmla="val -130152"/>
              <a:gd name="adj3" fmla="val 16667"/>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48640" eaLnBrk="0" fontAlgn="base" hangingPunct="0">
              <a:spcBef>
                <a:spcPct val="0"/>
              </a:spcBef>
              <a:spcAft>
                <a:spcPct val="0"/>
              </a:spcAft>
            </a:pPr>
            <a:endParaRPr lang="en-GB" sz="2160">
              <a:solidFill>
                <a:srgbClr val="FFFFFF"/>
              </a:solidFill>
            </a:endParaRPr>
          </a:p>
        </p:txBody>
      </p:sp>
      <p:sp>
        <p:nvSpPr>
          <p:cNvPr id="3" name="Rounded Rectangle 2"/>
          <p:cNvSpPr/>
          <p:nvPr/>
        </p:nvSpPr>
        <p:spPr>
          <a:xfrm>
            <a:off x="9205324" y="1047720"/>
            <a:ext cx="2161313" cy="2381371"/>
          </a:xfrm>
          <a:prstGeom prst="roundRect">
            <a:avLst/>
          </a:prstGeom>
          <a:solidFill>
            <a:srgbClr val="FFC000"/>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548640" eaLnBrk="0" fontAlgn="base" hangingPunct="0">
              <a:spcBef>
                <a:spcPct val="0"/>
              </a:spcBef>
              <a:spcAft>
                <a:spcPct val="0"/>
              </a:spcAft>
            </a:pPr>
            <a:endParaRPr lang="en-GB" sz="2160">
              <a:ln>
                <a:solidFill>
                  <a:srgbClr val="41B6E6">
                    <a:lumMod val="40000"/>
                    <a:lumOff val="60000"/>
                  </a:srgbClr>
                </a:solidFill>
              </a:ln>
              <a:solidFill>
                <a:srgbClr val="231F20"/>
              </a:solidFill>
            </a:endParaRPr>
          </a:p>
        </p:txBody>
      </p:sp>
      <p:sp>
        <p:nvSpPr>
          <p:cNvPr id="4" name="TextBox 3"/>
          <p:cNvSpPr txBox="1"/>
          <p:nvPr/>
        </p:nvSpPr>
        <p:spPr>
          <a:xfrm>
            <a:off x="9198591" y="737963"/>
            <a:ext cx="2095099" cy="4154984"/>
          </a:xfrm>
          <a:prstGeom prst="rect">
            <a:avLst/>
          </a:prstGeom>
          <a:noFill/>
          <a:ln>
            <a:noFill/>
          </a:ln>
        </p:spPr>
        <p:txBody>
          <a:bodyPr wrap="square" rtlCol="0">
            <a:spAutoFit/>
          </a:bodyPr>
          <a:lstStyle/>
          <a:p>
            <a:pPr algn="ctr" defTabSz="548640" eaLnBrk="0" fontAlgn="base" hangingPunct="0">
              <a:spcBef>
                <a:spcPct val="0"/>
              </a:spcBef>
              <a:spcAft>
                <a:spcPct val="0"/>
              </a:spcAft>
            </a:pPr>
            <a:r>
              <a:rPr lang="en-GB" sz="1200" b="1" u="sng" dirty="0">
                <a:solidFill>
                  <a:srgbClr val="231F20"/>
                </a:solidFill>
                <a:latin typeface="Gill Sans MT" charset="0"/>
                <a:ea typeface="Gill Sans MT" charset="0"/>
                <a:cs typeface="Gill Sans MT" charset="0"/>
              </a:rPr>
              <a:t>Themes:</a:t>
            </a:r>
          </a:p>
          <a:p>
            <a:pPr algn="ctr" defTabSz="548640" eaLnBrk="0" fontAlgn="base" hangingPunct="0">
              <a:spcBef>
                <a:spcPct val="0"/>
              </a:spcBef>
              <a:buClr>
                <a:srgbClr val="1F497D"/>
              </a:buClr>
            </a:pPr>
            <a:endParaRPr lang="en-GB" sz="1200" b="1" dirty="0">
              <a:solidFill>
                <a:srgbClr val="005EB8"/>
              </a:solidFill>
              <a:latin typeface="Gill Sans MT" charset="0"/>
              <a:ea typeface="Gill Sans MT" charset="0"/>
              <a:cs typeface="Gill Sans MT" charset="0"/>
            </a:endParaRPr>
          </a:p>
          <a:p>
            <a:pPr algn="ctr" defTabSz="548640" eaLnBrk="0" fontAlgn="base" hangingPunct="0">
              <a:spcBef>
                <a:spcPct val="0"/>
              </a:spcBef>
              <a:buClr>
                <a:srgbClr val="1F497D"/>
              </a:buClr>
            </a:pPr>
            <a:r>
              <a:rPr lang="en-GB" sz="1200" b="1" dirty="0">
                <a:solidFill>
                  <a:srgbClr val="231F20"/>
                </a:solidFill>
                <a:latin typeface="Gill Sans MT" charset="0"/>
                <a:ea typeface="Gill Sans MT" charset="0"/>
                <a:cs typeface="Gill Sans MT" charset="0"/>
              </a:rPr>
              <a:t>Impact on individual:</a:t>
            </a:r>
          </a:p>
          <a:p>
            <a:pPr marL="205740" indent="-205740" defTabSz="548640" eaLnBrk="0" fontAlgn="base" hangingPunct="0">
              <a:spcBef>
                <a:spcPct val="0"/>
              </a:spcBef>
              <a:buClr>
                <a:srgbClr val="1F497D"/>
              </a:buClr>
              <a:buFont typeface="Arial" charset="0"/>
              <a:buChar char="•"/>
            </a:pPr>
            <a:endParaRPr lang="en-GB" sz="1200" dirty="0">
              <a:solidFill>
                <a:srgbClr val="231F20"/>
              </a:solidFill>
              <a:latin typeface="Gill Sans MT" charset="0"/>
              <a:ea typeface="Gill Sans MT" charset="0"/>
              <a:cs typeface="Gill Sans MT" charset="0"/>
            </a:endParaRPr>
          </a:p>
          <a:p>
            <a:pPr marL="205740" indent="-205740" defTabSz="548640" eaLnBrk="0" fontAlgn="base" hangingPunct="0">
              <a:spcBef>
                <a:spcPct val="0"/>
              </a:spcBef>
              <a:buClr>
                <a:srgbClr val="1F497D"/>
              </a:buClr>
              <a:buFont typeface="Arial" charset="0"/>
              <a:buChar char="•"/>
            </a:pPr>
            <a:r>
              <a:rPr lang="en-GB" sz="1200" i="1" dirty="0">
                <a:solidFill>
                  <a:srgbClr val="231F20"/>
                </a:solidFill>
                <a:latin typeface="Gill Sans MT" charset="0"/>
                <a:ea typeface="Gill Sans MT" charset="0"/>
                <a:cs typeface="Gill Sans MT" charset="0"/>
              </a:rPr>
              <a:t>Developing awareness </a:t>
            </a:r>
            <a:r>
              <a:rPr lang="en-GB" sz="1200" dirty="0">
                <a:solidFill>
                  <a:srgbClr val="231F20"/>
                </a:solidFill>
                <a:latin typeface="Gill Sans MT" charset="0"/>
                <a:ea typeface="Gill Sans MT" charset="0"/>
                <a:cs typeface="Gill Sans MT" charset="0"/>
              </a:rPr>
              <a:t>and understanding of internal experience</a:t>
            </a:r>
          </a:p>
          <a:p>
            <a:pPr marL="205740" indent="-205740" defTabSz="548640" eaLnBrk="0" fontAlgn="base" hangingPunct="0">
              <a:spcBef>
                <a:spcPct val="0"/>
              </a:spcBef>
              <a:buClr>
                <a:srgbClr val="1F497D"/>
              </a:buClr>
              <a:buFont typeface="Arial" charset="0"/>
              <a:buChar char="•"/>
            </a:pPr>
            <a:endParaRPr lang="en-GB" sz="1200" i="1" dirty="0">
              <a:solidFill>
                <a:srgbClr val="231F20"/>
              </a:solidFill>
              <a:latin typeface="Gill Sans MT" charset="0"/>
              <a:ea typeface="Gill Sans MT" charset="0"/>
              <a:cs typeface="Gill Sans MT" charset="0"/>
            </a:endParaRPr>
          </a:p>
          <a:p>
            <a:pPr marL="205740" indent="-205740" defTabSz="548640" eaLnBrk="0" fontAlgn="base" hangingPunct="0">
              <a:spcBef>
                <a:spcPct val="0"/>
              </a:spcBef>
              <a:buClr>
                <a:srgbClr val="1F497D"/>
              </a:buClr>
              <a:buFont typeface="Arial" charset="0"/>
              <a:buChar char="•"/>
            </a:pPr>
            <a:r>
              <a:rPr lang="en-GB" sz="1200" i="1" dirty="0">
                <a:solidFill>
                  <a:srgbClr val="231F20"/>
                </a:solidFill>
                <a:latin typeface="Gill Sans MT" charset="0"/>
                <a:ea typeface="Gill Sans MT" charset="0"/>
                <a:cs typeface="Gill Sans MT" charset="0"/>
              </a:rPr>
              <a:t>ACT based skills e.g. Values-based action, mindfulness</a:t>
            </a:r>
            <a:r>
              <a:rPr lang="en-GB" sz="1200" dirty="0">
                <a:solidFill>
                  <a:srgbClr val="231F20"/>
                </a:solidFill>
                <a:latin typeface="Gill Sans MT" charset="0"/>
                <a:ea typeface="Gill Sans MT" charset="0"/>
                <a:cs typeface="Gill Sans MT" charset="0"/>
              </a:rPr>
              <a:t> skills, ABC, Vitamin G</a:t>
            </a:r>
          </a:p>
          <a:p>
            <a:pPr marL="205740" indent="-205740" defTabSz="548640" eaLnBrk="0" fontAlgn="base" hangingPunct="0">
              <a:spcBef>
                <a:spcPct val="0"/>
              </a:spcBef>
              <a:buClr>
                <a:srgbClr val="1F497D"/>
              </a:buClr>
              <a:buFont typeface="Arial" charset="0"/>
              <a:buChar char="•"/>
            </a:pPr>
            <a:endParaRPr lang="en-GB" sz="1200" dirty="0">
              <a:solidFill>
                <a:srgbClr val="231F20"/>
              </a:solidFill>
              <a:latin typeface="Gill Sans MT" charset="0"/>
              <a:ea typeface="Gill Sans MT" charset="0"/>
              <a:cs typeface="Gill Sans MT" charset="0"/>
            </a:endParaRPr>
          </a:p>
          <a:p>
            <a:pPr marL="205740" indent="-205740" defTabSz="548640" eaLnBrk="0" fontAlgn="base" hangingPunct="0">
              <a:spcBef>
                <a:spcPct val="0"/>
              </a:spcBef>
              <a:buClr>
                <a:srgbClr val="1F497D"/>
              </a:buClr>
              <a:buFont typeface="Arial" charset="0"/>
              <a:buChar char="•"/>
            </a:pPr>
            <a:r>
              <a:rPr lang="en-GB" sz="1200" i="1" dirty="0">
                <a:solidFill>
                  <a:srgbClr val="231F20"/>
                </a:solidFill>
                <a:latin typeface="Gill Sans MT" charset="0"/>
                <a:ea typeface="Gill Sans MT" charset="0"/>
                <a:cs typeface="Gill Sans MT" charset="0"/>
              </a:rPr>
              <a:t>Prioritising self-care / kindness</a:t>
            </a:r>
          </a:p>
          <a:p>
            <a:pPr marL="205740" indent="-205740" defTabSz="548640" eaLnBrk="0" fontAlgn="base" hangingPunct="0">
              <a:spcBef>
                <a:spcPct val="0"/>
              </a:spcBef>
              <a:buClr>
                <a:srgbClr val="1F497D"/>
              </a:buClr>
              <a:buFont typeface="Arial" charset="0"/>
              <a:buChar char="•"/>
            </a:pPr>
            <a:endParaRPr lang="en-GB" sz="1200" b="1" u="sng" dirty="0">
              <a:solidFill>
                <a:srgbClr val="0070C0"/>
              </a:solidFill>
              <a:latin typeface="Gill Sans MT" charset="0"/>
              <a:ea typeface="Gill Sans MT" charset="0"/>
              <a:cs typeface="Gill Sans MT" charset="0"/>
            </a:endParaRPr>
          </a:p>
          <a:p>
            <a:pPr algn="ctr" defTabSz="548640" eaLnBrk="0" fontAlgn="base" hangingPunct="0">
              <a:spcBef>
                <a:spcPct val="0"/>
              </a:spcBef>
              <a:spcAft>
                <a:spcPct val="0"/>
              </a:spcAft>
            </a:pPr>
            <a:endParaRPr lang="en-GB" sz="1200" b="1" dirty="0">
              <a:solidFill>
                <a:srgbClr val="0070C0"/>
              </a:solidFill>
              <a:latin typeface="Gill Sans MT" charset="0"/>
              <a:ea typeface="Gill Sans MT" charset="0"/>
              <a:cs typeface="Gill Sans MT" charset="0"/>
            </a:endParaRPr>
          </a:p>
          <a:p>
            <a:pPr marL="411480" indent="-411480" defTabSz="548640" eaLnBrk="0" fontAlgn="base" hangingPunct="0">
              <a:spcBef>
                <a:spcPct val="0"/>
              </a:spcBef>
              <a:buClr>
                <a:srgbClr val="1F497D"/>
              </a:buClr>
              <a:buFont typeface="+mj-lt"/>
              <a:buAutoNum type="arabicPeriod"/>
            </a:pPr>
            <a:endParaRPr lang="en-GB" sz="1200" dirty="0">
              <a:solidFill>
                <a:srgbClr val="231F20"/>
              </a:solidFill>
              <a:latin typeface="Gill Sans MT" charset="0"/>
              <a:ea typeface="Gill Sans MT" charset="0"/>
              <a:cs typeface="Gill Sans MT" charset="0"/>
            </a:endParaRPr>
          </a:p>
          <a:p>
            <a:pPr marL="411480" indent="-411480" defTabSz="548640" eaLnBrk="0" fontAlgn="base" hangingPunct="0">
              <a:spcBef>
                <a:spcPct val="0"/>
              </a:spcBef>
              <a:buClr>
                <a:srgbClr val="1F497D"/>
              </a:buClr>
              <a:buFont typeface="+mj-lt"/>
              <a:buAutoNum type="arabicPeriod"/>
            </a:pPr>
            <a:endParaRPr lang="en-GB" sz="1200" dirty="0">
              <a:solidFill>
                <a:srgbClr val="231F20"/>
              </a:solidFill>
              <a:latin typeface="Gill Sans MT" charset="0"/>
              <a:ea typeface="Gill Sans MT" charset="0"/>
              <a:cs typeface="Gill Sans MT" charset="0"/>
            </a:endParaRPr>
          </a:p>
          <a:p>
            <a:pPr marL="411480" indent="-411480" defTabSz="548640" eaLnBrk="0" fontAlgn="base" hangingPunct="0">
              <a:spcBef>
                <a:spcPct val="0"/>
              </a:spcBef>
              <a:buClr>
                <a:srgbClr val="1F497D"/>
              </a:buClr>
              <a:buFont typeface="+mj-lt"/>
              <a:buAutoNum type="arabicParenR"/>
            </a:pPr>
            <a:endParaRPr lang="en-GB" sz="1200" dirty="0">
              <a:solidFill>
                <a:srgbClr val="231F20"/>
              </a:solidFill>
              <a:latin typeface="Gill Sans MT" charset="0"/>
              <a:ea typeface="Gill Sans MT" charset="0"/>
              <a:cs typeface="Gill Sans MT" charset="0"/>
            </a:endParaRPr>
          </a:p>
          <a:p>
            <a:pPr marL="411480" indent="-411480" defTabSz="548640" eaLnBrk="0" fontAlgn="base" hangingPunct="0">
              <a:spcBef>
                <a:spcPct val="0"/>
              </a:spcBef>
              <a:buClr>
                <a:srgbClr val="1F497D"/>
              </a:buClr>
              <a:buFont typeface="+mj-lt"/>
              <a:buAutoNum type="arabicParenR"/>
            </a:pPr>
            <a:endParaRPr lang="en-GB" sz="1200" dirty="0">
              <a:solidFill>
                <a:srgbClr val="231F20"/>
              </a:solidFill>
              <a:latin typeface="Calibri"/>
              <a:ea typeface="Calibri"/>
              <a:cs typeface="Times New Roman"/>
            </a:endParaRPr>
          </a:p>
          <a:p>
            <a:pPr defTabSz="548640" eaLnBrk="0" fontAlgn="base" hangingPunct="0">
              <a:spcBef>
                <a:spcPct val="0"/>
              </a:spcBef>
              <a:spcAft>
                <a:spcPct val="0"/>
              </a:spcAft>
            </a:pPr>
            <a:endParaRPr lang="en-GB" sz="1200" dirty="0">
              <a:solidFill>
                <a:srgbClr val="231F20"/>
              </a:solidFill>
              <a:latin typeface="Gill Sans MT" panose="020B0502020104020203" pitchFamily="34" charset="0"/>
            </a:endParaRPr>
          </a:p>
          <a:p>
            <a:pPr defTabSz="548640" eaLnBrk="0" fontAlgn="base" hangingPunct="0">
              <a:spcBef>
                <a:spcPct val="0"/>
              </a:spcBef>
              <a:spcAft>
                <a:spcPct val="0"/>
              </a:spcAft>
            </a:pPr>
            <a:endParaRPr lang="en-GB" sz="1200" dirty="0">
              <a:solidFill>
                <a:srgbClr val="231F20"/>
              </a:solidFill>
              <a:latin typeface="Gill Sans MT" panose="020B0502020104020203" pitchFamily="34" charset="0"/>
            </a:endParaRPr>
          </a:p>
        </p:txBody>
      </p:sp>
      <p:sp>
        <p:nvSpPr>
          <p:cNvPr id="27" name="TextBox 26"/>
          <p:cNvSpPr txBox="1"/>
          <p:nvPr/>
        </p:nvSpPr>
        <p:spPr>
          <a:xfrm>
            <a:off x="1101018" y="2607546"/>
            <a:ext cx="1410442" cy="683264"/>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231F20"/>
                </a:solidFill>
                <a:latin typeface="Gill Sans MT" charset="0"/>
                <a:ea typeface="Gill Sans MT" charset="0"/>
                <a:cs typeface="Gill Sans MT" charset="0"/>
              </a:rPr>
              <a:t>‘Its ok to take time out if I get overwhelmed at work to breathe and re-focus. </a:t>
            </a:r>
          </a:p>
        </p:txBody>
      </p:sp>
      <p:sp>
        <p:nvSpPr>
          <p:cNvPr id="29" name="TextBox 28"/>
          <p:cNvSpPr txBox="1"/>
          <p:nvPr/>
        </p:nvSpPr>
        <p:spPr>
          <a:xfrm>
            <a:off x="1095786" y="577424"/>
            <a:ext cx="2125070" cy="978729"/>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231F20"/>
                </a:solidFill>
                <a:latin typeface="Gill Sans MT" charset="0"/>
                <a:ea typeface="Gill Sans MT" charset="0"/>
                <a:cs typeface="Gill Sans MT" charset="0"/>
              </a:rPr>
              <a:t>‘Session 2 was a revelation, </a:t>
            </a:r>
            <a:r>
              <a:rPr lang="en-US" sz="960" dirty="0" err="1">
                <a:solidFill>
                  <a:srgbClr val="231F20"/>
                </a:solidFill>
                <a:latin typeface="Gill Sans MT" charset="0"/>
                <a:ea typeface="Gill Sans MT" charset="0"/>
                <a:cs typeface="Gill Sans MT" charset="0"/>
              </a:rPr>
              <a:t>realising</a:t>
            </a:r>
            <a:r>
              <a:rPr lang="en-US" sz="960" dirty="0">
                <a:solidFill>
                  <a:srgbClr val="231F20"/>
                </a:solidFill>
                <a:latin typeface="Gill Sans MT" charset="0"/>
                <a:ea typeface="Gill Sans MT" charset="0"/>
                <a:cs typeface="Gill Sans MT" charset="0"/>
              </a:rPr>
              <a:t> why thoughts appear, how they relate to my values’</a:t>
            </a:r>
          </a:p>
          <a:p>
            <a:pPr algn="ctr" defTabSz="548640" eaLnBrk="0" fontAlgn="base" hangingPunct="0">
              <a:spcBef>
                <a:spcPct val="0"/>
              </a:spcBef>
              <a:spcAft>
                <a:spcPct val="0"/>
              </a:spcAft>
            </a:pPr>
            <a:endParaRPr lang="en-US" sz="960" dirty="0">
              <a:solidFill>
                <a:srgbClr val="231F20"/>
              </a:solidFill>
              <a:latin typeface="Gill Sans MT" charset="0"/>
              <a:ea typeface="Gill Sans MT" charset="0"/>
              <a:cs typeface="Gill Sans MT" charset="0"/>
            </a:endParaRPr>
          </a:p>
          <a:p>
            <a:pPr algn="ctr" defTabSz="548640" eaLnBrk="0" fontAlgn="base" hangingPunct="0">
              <a:spcBef>
                <a:spcPct val="0"/>
              </a:spcBef>
              <a:spcAft>
                <a:spcPct val="0"/>
              </a:spcAft>
            </a:pPr>
            <a:r>
              <a:rPr lang="en-US" sz="960" dirty="0">
                <a:solidFill>
                  <a:srgbClr val="231F20"/>
                </a:solidFill>
                <a:latin typeface="Gill Sans MT" charset="0"/>
                <a:ea typeface="Gill Sans MT" charset="0"/>
                <a:cs typeface="Gill Sans MT" charset="0"/>
              </a:rPr>
              <a:t> </a:t>
            </a:r>
          </a:p>
          <a:p>
            <a:pPr algn="ctr" defTabSz="548640" eaLnBrk="0" fontAlgn="base" hangingPunct="0">
              <a:spcBef>
                <a:spcPct val="0"/>
              </a:spcBef>
              <a:spcAft>
                <a:spcPct val="0"/>
              </a:spcAft>
            </a:pPr>
            <a:endParaRPr lang="en-US" sz="960" dirty="0">
              <a:solidFill>
                <a:srgbClr val="231F20"/>
              </a:solidFill>
              <a:latin typeface="Gill Sans MT" charset="0"/>
              <a:ea typeface="Gill Sans MT" charset="0"/>
              <a:cs typeface="Gill Sans MT" charset="0"/>
            </a:endParaRPr>
          </a:p>
        </p:txBody>
      </p:sp>
      <p:sp>
        <p:nvSpPr>
          <p:cNvPr id="30" name="TextBox 29"/>
          <p:cNvSpPr txBox="1"/>
          <p:nvPr/>
        </p:nvSpPr>
        <p:spPr>
          <a:xfrm>
            <a:off x="5216371" y="484487"/>
            <a:ext cx="1257278" cy="535531"/>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231F20"/>
                </a:solidFill>
                <a:latin typeface="Gill Sans MT" charset="0"/>
                <a:ea typeface="Gill Sans MT" charset="0"/>
                <a:cs typeface="Gill Sans MT" charset="0"/>
              </a:rPr>
              <a:t>‘Take time out to reflect on life. See what my values are’</a:t>
            </a:r>
          </a:p>
        </p:txBody>
      </p:sp>
      <p:sp>
        <p:nvSpPr>
          <p:cNvPr id="31" name="TextBox 30"/>
          <p:cNvSpPr txBox="1"/>
          <p:nvPr/>
        </p:nvSpPr>
        <p:spPr>
          <a:xfrm>
            <a:off x="3708912" y="807040"/>
            <a:ext cx="1257278" cy="683264"/>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231F20"/>
                </a:solidFill>
                <a:latin typeface="Gill Sans MT" charset="0"/>
                <a:ea typeface="Gill Sans MT" charset="0"/>
                <a:cs typeface="Gill Sans MT" charset="0"/>
              </a:rPr>
              <a:t>‘Learning about values based action and how to act out the life I want to’</a:t>
            </a:r>
          </a:p>
        </p:txBody>
      </p:sp>
      <p:sp>
        <p:nvSpPr>
          <p:cNvPr id="33" name="TextBox 32"/>
          <p:cNvSpPr txBox="1"/>
          <p:nvPr/>
        </p:nvSpPr>
        <p:spPr>
          <a:xfrm>
            <a:off x="1298590" y="4471285"/>
            <a:ext cx="1661324" cy="683264"/>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231F20"/>
                </a:solidFill>
                <a:latin typeface="Gill Sans MT" charset="0"/>
                <a:ea typeface="Gill Sans MT" charset="0"/>
                <a:cs typeface="Gill Sans MT" charset="0"/>
              </a:rPr>
              <a:t>‘’A mindset change </a:t>
            </a:r>
            <a:r>
              <a:rPr lang="mr-IN" sz="960" dirty="0">
                <a:solidFill>
                  <a:srgbClr val="231F20"/>
                </a:solidFill>
                <a:latin typeface="Gill Sans MT" charset="0"/>
                <a:ea typeface="Gill Sans MT" charset="0"/>
                <a:cs typeface="Gill Sans MT" charset="0"/>
              </a:rPr>
              <a:t>–</a:t>
            </a:r>
            <a:r>
              <a:rPr lang="en-US" sz="960" dirty="0">
                <a:solidFill>
                  <a:srgbClr val="231F20"/>
                </a:solidFill>
                <a:latin typeface="Gill Sans MT" charset="0"/>
                <a:ea typeface="Gill Sans MT" charset="0"/>
                <a:cs typeface="Gill Sans MT" charset="0"/>
              </a:rPr>
              <a:t> to pause / to be mindful / take note of how I feel and what my body is telling me’</a:t>
            </a:r>
          </a:p>
        </p:txBody>
      </p:sp>
      <p:sp>
        <p:nvSpPr>
          <p:cNvPr id="38" name="Rounded Rectangular Callout 37"/>
          <p:cNvSpPr/>
          <p:nvPr/>
        </p:nvSpPr>
        <p:spPr>
          <a:xfrm>
            <a:off x="1026557" y="1386638"/>
            <a:ext cx="1535822" cy="817380"/>
          </a:xfrm>
          <a:prstGeom prst="wedgeRoundRectCallout">
            <a:avLst>
              <a:gd name="adj1" fmla="val 90961"/>
              <a:gd name="adj2" fmla="val 65203"/>
              <a:gd name="adj3" fmla="val 16667"/>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48640" eaLnBrk="0" fontAlgn="base" hangingPunct="0">
              <a:spcBef>
                <a:spcPct val="0"/>
              </a:spcBef>
              <a:spcAft>
                <a:spcPct val="0"/>
              </a:spcAft>
            </a:pPr>
            <a:endParaRPr lang="en-GB" sz="2160" dirty="0">
              <a:solidFill>
                <a:srgbClr val="FFFFFF"/>
              </a:solidFill>
            </a:endParaRPr>
          </a:p>
        </p:txBody>
      </p:sp>
      <p:sp>
        <p:nvSpPr>
          <p:cNvPr id="39" name="TextBox 38"/>
          <p:cNvSpPr txBox="1"/>
          <p:nvPr/>
        </p:nvSpPr>
        <p:spPr>
          <a:xfrm>
            <a:off x="1093552" y="1509298"/>
            <a:ext cx="1280988" cy="535531"/>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231F20"/>
                </a:solidFill>
                <a:latin typeface="Gill Sans MT" charset="0"/>
                <a:ea typeface="Gill Sans MT" charset="0"/>
                <a:cs typeface="Gill Sans MT" charset="0"/>
              </a:rPr>
              <a:t>Appreciate thoughts are just thoughts and they don't define you</a:t>
            </a:r>
          </a:p>
        </p:txBody>
      </p:sp>
      <p:sp>
        <p:nvSpPr>
          <p:cNvPr id="41" name="Rounded Rectangular Callout 40"/>
          <p:cNvSpPr/>
          <p:nvPr/>
        </p:nvSpPr>
        <p:spPr>
          <a:xfrm>
            <a:off x="2054401" y="5437072"/>
            <a:ext cx="1390944" cy="665892"/>
          </a:xfrm>
          <a:prstGeom prst="wedgeRoundRectCallout">
            <a:avLst>
              <a:gd name="adj1" fmla="val 66453"/>
              <a:gd name="adj2" fmla="val -196096"/>
              <a:gd name="adj3" fmla="val 16667"/>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48640" eaLnBrk="0" fontAlgn="base" hangingPunct="0">
              <a:spcBef>
                <a:spcPct val="0"/>
              </a:spcBef>
              <a:spcAft>
                <a:spcPct val="0"/>
              </a:spcAft>
            </a:pPr>
            <a:endParaRPr lang="en-GB" sz="2160" dirty="0">
              <a:solidFill>
                <a:srgbClr val="FFFFFF"/>
              </a:solidFill>
            </a:endParaRPr>
          </a:p>
        </p:txBody>
      </p:sp>
      <p:sp>
        <p:nvSpPr>
          <p:cNvPr id="47" name="TextBox 46"/>
          <p:cNvSpPr txBox="1"/>
          <p:nvPr/>
        </p:nvSpPr>
        <p:spPr>
          <a:xfrm>
            <a:off x="1986330" y="5484016"/>
            <a:ext cx="1459016" cy="535531"/>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231F20"/>
                </a:solidFill>
                <a:latin typeface="Gill Sans MT" charset="0"/>
                <a:ea typeface="Gill Sans MT" charset="0"/>
                <a:cs typeface="Gill Sans MT" charset="0"/>
              </a:rPr>
              <a:t>Be kinder to myself, and show more gratitude to my supporters </a:t>
            </a:r>
          </a:p>
        </p:txBody>
      </p:sp>
      <p:sp>
        <p:nvSpPr>
          <p:cNvPr id="48" name="Rounded Rectangular Callout 47"/>
          <p:cNvSpPr/>
          <p:nvPr/>
        </p:nvSpPr>
        <p:spPr>
          <a:xfrm>
            <a:off x="3674578" y="4795424"/>
            <a:ext cx="1390944" cy="665892"/>
          </a:xfrm>
          <a:prstGeom prst="wedgeRoundRectCallout">
            <a:avLst>
              <a:gd name="adj1" fmla="val 17836"/>
              <a:gd name="adj2" fmla="val -153942"/>
              <a:gd name="adj3" fmla="val 16667"/>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48640" eaLnBrk="0" fontAlgn="base" hangingPunct="0">
              <a:spcBef>
                <a:spcPct val="0"/>
              </a:spcBef>
              <a:spcAft>
                <a:spcPct val="0"/>
              </a:spcAft>
            </a:pPr>
            <a:endParaRPr lang="en-GB" sz="2160" dirty="0">
              <a:solidFill>
                <a:srgbClr val="FFFFFF"/>
              </a:solidFill>
            </a:endParaRPr>
          </a:p>
        </p:txBody>
      </p:sp>
      <p:sp>
        <p:nvSpPr>
          <p:cNvPr id="49" name="TextBox 48"/>
          <p:cNvSpPr txBox="1"/>
          <p:nvPr/>
        </p:nvSpPr>
        <p:spPr>
          <a:xfrm>
            <a:off x="3606506" y="4842368"/>
            <a:ext cx="1459016" cy="535531"/>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231F20"/>
                </a:solidFill>
                <a:latin typeface="Gill Sans MT" charset="0"/>
                <a:ea typeface="Gill Sans MT" charset="0"/>
                <a:cs typeface="Gill Sans MT" charset="0"/>
              </a:rPr>
              <a:t>Remember I am valued by NBT enough to allow me to do this. </a:t>
            </a:r>
          </a:p>
        </p:txBody>
      </p:sp>
      <p:sp>
        <p:nvSpPr>
          <p:cNvPr id="43" name="TextBox 42"/>
          <p:cNvSpPr txBox="1"/>
          <p:nvPr/>
        </p:nvSpPr>
        <p:spPr>
          <a:xfrm>
            <a:off x="6757079" y="3213469"/>
            <a:ext cx="2118958" cy="683264"/>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FFFFFF"/>
                </a:solidFill>
                <a:latin typeface="Gill Sans MT" charset="0"/>
                <a:ea typeface="Gill Sans MT" charset="0"/>
                <a:cs typeface="Gill Sans MT" charset="0"/>
              </a:rPr>
              <a:t>’I liked the way the course leaders joined in with their own experiences and feelings so the atmosphere was made more intimate and friendly </a:t>
            </a:r>
          </a:p>
        </p:txBody>
      </p:sp>
      <p:pic>
        <p:nvPicPr>
          <p:cNvPr id="51" name="Picture 50"/>
          <p:cNvPicPr>
            <a:picLocks noChangeAspect="1"/>
          </p:cNvPicPr>
          <p:nvPr/>
        </p:nvPicPr>
        <p:blipFill>
          <a:blip r:embed="rId6"/>
          <a:stretch>
            <a:fillRect/>
          </a:stretch>
        </p:blipFill>
        <p:spPr>
          <a:xfrm>
            <a:off x="9433587" y="96469"/>
            <a:ext cx="946367" cy="630911"/>
          </a:xfrm>
          <a:prstGeom prst="rect">
            <a:avLst/>
          </a:prstGeom>
        </p:spPr>
      </p:pic>
    </p:spTree>
    <p:extLst>
      <p:ext uri="{BB962C8B-B14F-4D97-AF65-F5344CB8AC3E}">
        <p14:creationId xmlns:p14="http://schemas.microsoft.com/office/powerpoint/2010/main" val="1701685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ular Callout 51"/>
          <p:cNvSpPr/>
          <p:nvPr/>
        </p:nvSpPr>
        <p:spPr>
          <a:xfrm>
            <a:off x="6681842" y="3061986"/>
            <a:ext cx="2320244" cy="996940"/>
          </a:xfrm>
          <a:prstGeom prst="wedgeRoundRectCallout">
            <a:avLst>
              <a:gd name="adj1" fmla="val -84903"/>
              <a:gd name="adj2" fmla="val -7015"/>
              <a:gd name="adj3" fmla="val 16667"/>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48640" eaLnBrk="0" fontAlgn="base" hangingPunct="0">
              <a:spcBef>
                <a:spcPct val="0"/>
              </a:spcBef>
              <a:spcAft>
                <a:spcPct val="0"/>
              </a:spcAft>
            </a:pPr>
            <a:endParaRPr lang="en-GB" sz="2160">
              <a:solidFill>
                <a:srgbClr val="FFFFFF"/>
              </a:solidFill>
            </a:endParaRPr>
          </a:p>
        </p:txBody>
      </p:sp>
      <p:pic>
        <p:nvPicPr>
          <p:cNvPr id="7" name="Picture 7" descr="NHSNBT_logo.jpg">
            <a:extLst>
              <a:ext uri="{FF2B5EF4-FFF2-40B4-BE49-F238E27FC236}">
                <a16:creationId xmlns:a16="http://schemas.microsoft.com/office/drawing/2014/main" id="{B9A9CD4A-8651-6146-8896-4392780DD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3380" y="83118"/>
            <a:ext cx="1012849" cy="61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Z:\Brand &amp; Templates\Brand Guidelines 2018 onwards\Brand Guidelines 2018\Final designs\NBT_NHS icons All vector versions\Footer scaled NHS Aqua Green.png"/>
          <p:cNvPicPr>
            <a:picLocks noChangeAspect="1" noChangeArrowheads="1"/>
          </p:cNvPicPr>
          <p:nvPr/>
        </p:nvPicPr>
        <p:blipFill rotWithShape="1">
          <a:blip r:embed="rId3">
            <a:extLst>
              <a:ext uri="{28A0092B-C50C-407E-A947-70E740481C1C}">
                <a14:useLocalDpi xmlns:a14="http://schemas.microsoft.com/office/drawing/2010/main" val="0"/>
              </a:ext>
            </a:extLst>
          </a:blip>
          <a:srcRect l="15482"/>
          <a:stretch/>
        </p:blipFill>
        <p:spPr bwMode="auto">
          <a:xfrm>
            <a:off x="609601" y="6399884"/>
            <a:ext cx="10669904" cy="4672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470" y="2226456"/>
            <a:ext cx="2800499" cy="18512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558" y="5503950"/>
            <a:ext cx="1173612" cy="89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ular Callout 1"/>
          <p:cNvSpPr/>
          <p:nvPr/>
        </p:nvSpPr>
        <p:spPr>
          <a:xfrm>
            <a:off x="1034022" y="2521062"/>
            <a:ext cx="1477438" cy="1052605"/>
          </a:xfrm>
          <a:prstGeom prst="wedgeRoundRectCallout">
            <a:avLst>
              <a:gd name="adj1" fmla="val 92349"/>
              <a:gd name="adj2" fmla="val -1271"/>
              <a:gd name="adj3" fmla="val 16667"/>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48640" eaLnBrk="0" fontAlgn="base" hangingPunct="0">
              <a:spcBef>
                <a:spcPct val="0"/>
              </a:spcBef>
              <a:spcAft>
                <a:spcPct val="0"/>
              </a:spcAft>
            </a:pPr>
            <a:endParaRPr lang="en-GB" sz="2160" dirty="0">
              <a:solidFill>
                <a:srgbClr val="FFFFFF"/>
              </a:solidFill>
            </a:endParaRPr>
          </a:p>
        </p:txBody>
      </p:sp>
      <p:sp>
        <p:nvSpPr>
          <p:cNvPr id="14" name="Rounded Rectangular Callout 13"/>
          <p:cNvSpPr/>
          <p:nvPr/>
        </p:nvSpPr>
        <p:spPr>
          <a:xfrm>
            <a:off x="1028789" y="474622"/>
            <a:ext cx="2271239" cy="721792"/>
          </a:xfrm>
          <a:prstGeom prst="wedgeRoundRectCallout">
            <a:avLst>
              <a:gd name="adj1" fmla="val 64516"/>
              <a:gd name="adj2" fmla="val 156517"/>
              <a:gd name="adj3" fmla="val 16667"/>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48640" eaLnBrk="0" fontAlgn="base" hangingPunct="0">
              <a:spcBef>
                <a:spcPct val="0"/>
              </a:spcBef>
              <a:spcAft>
                <a:spcPct val="0"/>
              </a:spcAft>
            </a:pPr>
            <a:endParaRPr lang="en-GB" sz="2160" dirty="0">
              <a:solidFill>
                <a:srgbClr val="FFFFFF"/>
              </a:solidFill>
            </a:endParaRPr>
          </a:p>
        </p:txBody>
      </p:sp>
      <p:sp>
        <p:nvSpPr>
          <p:cNvPr id="18" name="Rounded Rectangular Callout 17"/>
          <p:cNvSpPr/>
          <p:nvPr/>
        </p:nvSpPr>
        <p:spPr>
          <a:xfrm>
            <a:off x="5094119" y="328781"/>
            <a:ext cx="1507661" cy="982781"/>
          </a:xfrm>
          <a:prstGeom prst="wedgeRoundRectCallout">
            <a:avLst>
              <a:gd name="adj1" fmla="val -39079"/>
              <a:gd name="adj2" fmla="val 140949"/>
              <a:gd name="adj3" fmla="val 16667"/>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48640" eaLnBrk="0" fontAlgn="base" hangingPunct="0">
              <a:spcBef>
                <a:spcPct val="0"/>
              </a:spcBef>
              <a:spcAft>
                <a:spcPct val="0"/>
              </a:spcAft>
            </a:pPr>
            <a:endParaRPr lang="en-GB" sz="2160">
              <a:solidFill>
                <a:srgbClr val="FFFFFF"/>
              </a:solidFill>
            </a:endParaRPr>
          </a:p>
        </p:txBody>
      </p:sp>
      <p:sp>
        <p:nvSpPr>
          <p:cNvPr id="19" name="Rounded Rectangular Callout 18"/>
          <p:cNvSpPr/>
          <p:nvPr/>
        </p:nvSpPr>
        <p:spPr>
          <a:xfrm>
            <a:off x="3633184" y="744496"/>
            <a:ext cx="1366829" cy="841248"/>
          </a:xfrm>
          <a:prstGeom prst="wedgeRoundRectCallout">
            <a:avLst>
              <a:gd name="adj1" fmla="val 7603"/>
              <a:gd name="adj2" fmla="val 109579"/>
              <a:gd name="adj3" fmla="val 16667"/>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48640" eaLnBrk="0" fontAlgn="base" hangingPunct="0">
              <a:spcBef>
                <a:spcPct val="0"/>
              </a:spcBef>
              <a:spcAft>
                <a:spcPct val="0"/>
              </a:spcAft>
            </a:pPr>
            <a:endParaRPr lang="en-GB" sz="2160">
              <a:solidFill>
                <a:srgbClr val="FFFFFF"/>
              </a:solidFill>
            </a:endParaRPr>
          </a:p>
        </p:txBody>
      </p:sp>
      <p:sp>
        <p:nvSpPr>
          <p:cNvPr id="22" name="Rounded Rectangular Callout 21"/>
          <p:cNvSpPr/>
          <p:nvPr/>
        </p:nvSpPr>
        <p:spPr>
          <a:xfrm>
            <a:off x="1189010" y="4445235"/>
            <a:ext cx="1755500" cy="792044"/>
          </a:xfrm>
          <a:prstGeom prst="wedgeRoundRectCallout">
            <a:avLst>
              <a:gd name="adj1" fmla="val 66266"/>
              <a:gd name="adj2" fmla="val -130152"/>
              <a:gd name="adj3" fmla="val 16667"/>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48640" eaLnBrk="0" fontAlgn="base" hangingPunct="0">
              <a:spcBef>
                <a:spcPct val="0"/>
              </a:spcBef>
              <a:spcAft>
                <a:spcPct val="0"/>
              </a:spcAft>
            </a:pPr>
            <a:endParaRPr lang="en-GB" sz="2160">
              <a:solidFill>
                <a:srgbClr val="FFFFFF"/>
              </a:solidFill>
            </a:endParaRPr>
          </a:p>
        </p:txBody>
      </p:sp>
      <p:sp>
        <p:nvSpPr>
          <p:cNvPr id="3" name="Rounded Rectangle 2"/>
          <p:cNvSpPr/>
          <p:nvPr/>
        </p:nvSpPr>
        <p:spPr>
          <a:xfrm>
            <a:off x="9205324" y="1047720"/>
            <a:ext cx="2161313" cy="2381371"/>
          </a:xfrm>
          <a:prstGeom prst="roundRect">
            <a:avLst/>
          </a:prstGeom>
          <a:solidFill>
            <a:srgbClr val="FFC000"/>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548640" eaLnBrk="0" fontAlgn="base" hangingPunct="0">
              <a:spcBef>
                <a:spcPct val="0"/>
              </a:spcBef>
              <a:spcAft>
                <a:spcPct val="0"/>
              </a:spcAft>
            </a:pPr>
            <a:endParaRPr lang="en-GB" sz="2160">
              <a:ln>
                <a:solidFill>
                  <a:srgbClr val="41B6E6">
                    <a:lumMod val="40000"/>
                    <a:lumOff val="60000"/>
                  </a:srgbClr>
                </a:solidFill>
              </a:ln>
              <a:solidFill>
                <a:srgbClr val="231F20"/>
              </a:solidFill>
            </a:endParaRPr>
          </a:p>
        </p:txBody>
      </p:sp>
      <p:sp>
        <p:nvSpPr>
          <p:cNvPr id="4" name="TextBox 3"/>
          <p:cNvSpPr txBox="1"/>
          <p:nvPr/>
        </p:nvSpPr>
        <p:spPr>
          <a:xfrm>
            <a:off x="9198591" y="737963"/>
            <a:ext cx="2095099" cy="4154984"/>
          </a:xfrm>
          <a:prstGeom prst="rect">
            <a:avLst/>
          </a:prstGeom>
          <a:noFill/>
          <a:ln>
            <a:noFill/>
          </a:ln>
        </p:spPr>
        <p:txBody>
          <a:bodyPr wrap="square" rtlCol="0">
            <a:spAutoFit/>
          </a:bodyPr>
          <a:lstStyle/>
          <a:p>
            <a:pPr algn="ctr" defTabSz="548640" eaLnBrk="0" fontAlgn="base" hangingPunct="0">
              <a:spcBef>
                <a:spcPct val="0"/>
              </a:spcBef>
              <a:spcAft>
                <a:spcPct val="0"/>
              </a:spcAft>
            </a:pPr>
            <a:r>
              <a:rPr lang="en-GB" sz="1200" b="1" u="sng" dirty="0">
                <a:solidFill>
                  <a:srgbClr val="231F20"/>
                </a:solidFill>
                <a:latin typeface="Gill Sans MT" charset="0"/>
                <a:ea typeface="Gill Sans MT" charset="0"/>
                <a:cs typeface="Gill Sans MT" charset="0"/>
              </a:rPr>
              <a:t>Themes:</a:t>
            </a:r>
          </a:p>
          <a:p>
            <a:pPr algn="ctr" defTabSz="548640" eaLnBrk="0" fontAlgn="base" hangingPunct="0">
              <a:spcBef>
                <a:spcPct val="0"/>
              </a:spcBef>
              <a:buClr>
                <a:srgbClr val="1F497D"/>
              </a:buClr>
            </a:pPr>
            <a:endParaRPr lang="en-GB" sz="1200" b="1" dirty="0">
              <a:solidFill>
                <a:srgbClr val="005EB8"/>
              </a:solidFill>
              <a:latin typeface="Gill Sans MT" charset="0"/>
              <a:ea typeface="Gill Sans MT" charset="0"/>
              <a:cs typeface="Gill Sans MT" charset="0"/>
            </a:endParaRPr>
          </a:p>
          <a:p>
            <a:pPr algn="ctr" defTabSz="548640" eaLnBrk="0" fontAlgn="base" hangingPunct="0">
              <a:spcBef>
                <a:spcPct val="0"/>
              </a:spcBef>
              <a:buClr>
                <a:srgbClr val="1F497D"/>
              </a:buClr>
            </a:pPr>
            <a:r>
              <a:rPr lang="en-GB" sz="1200" b="1" dirty="0">
                <a:solidFill>
                  <a:srgbClr val="231F20"/>
                </a:solidFill>
                <a:latin typeface="Gill Sans MT" charset="0"/>
                <a:ea typeface="Gill Sans MT" charset="0"/>
                <a:cs typeface="Gill Sans MT" charset="0"/>
              </a:rPr>
              <a:t>Impact on individual:</a:t>
            </a:r>
          </a:p>
          <a:p>
            <a:pPr marL="205740" indent="-205740" defTabSz="548640" eaLnBrk="0" fontAlgn="base" hangingPunct="0">
              <a:spcBef>
                <a:spcPct val="0"/>
              </a:spcBef>
              <a:buClr>
                <a:srgbClr val="1F497D"/>
              </a:buClr>
              <a:buFont typeface="Arial" charset="0"/>
              <a:buChar char="•"/>
            </a:pPr>
            <a:endParaRPr lang="en-GB" sz="1200" dirty="0">
              <a:solidFill>
                <a:srgbClr val="231F20"/>
              </a:solidFill>
              <a:latin typeface="Gill Sans MT" charset="0"/>
              <a:ea typeface="Gill Sans MT" charset="0"/>
              <a:cs typeface="Gill Sans MT" charset="0"/>
            </a:endParaRPr>
          </a:p>
          <a:p>
            <a:pPr marL="205740" indent="-205740" defTabSz="548640" eaLnBrk="0" fontAlgn="base" hangingPunct="0">
              <a:spcBef>
                <a:spcPct val="0"/>
              </a:spcBef>
              <a:buClr>
                <a:srgbClr val="1F497D"/>
              </a:buClr>
              <a:buFont typeface="Arial" charset="0"/>
              <a:buChar char="•"/>
            </a:pPr>
            <a:r>
              <a:rPr lang="en-GB" sz="1200" i="1" dirty="0">
                <a:solidFill>
                  <a:srgbClr val="231F20"/>
                </a:solidFill>
                <a:latin typeface="Gill Sans MT" charset="0"/>
                <a:ea typeface="Gill Sans MT" charset="0"/>
                <a:cs typeface="Gill Sans MT" charset="0"/>
              </a:rPr>
              <a:t>Developing awareness </a:t>
            </a:r>
            <a:r>
              <a:rPr lang="en-GB" sz="1200" dirty="0">
                <a:solidFill>
                  <a:srgbClr val="231F20"/>
                </a:solidFill>
                <a:latin typeface="Gill Sans MT" charset="0"/>
                <a:ea typeface="Gill Sans MT" charset="0"/>
                <a:cs typeface="Gill Sans MT" charset="0"/>
              </a:rPr>
              <a:t>and understanding of internal experience</a:t>
            </a:r>
          </a:p>
          <a:p>
            <a:pPr marL="205740" indent="-205740" defTabSz="548640" eaLnBrk="0" fontAlgn="base" hangingPunct="0">
              <a:spcBef>
                <a:spcPct val="0"/>
              </a:spcBef>
              <a:buClr>
                <a:srgbClr val="1F497D"/>
              </a:buClr>
              <a:buFont typeface="Arial" charset="0"/>
              <a:buChar char="•"/>
            </a:pPr>
            <a:endParaRPr lang="en-GB" sz="1200" i="1" dirty="0">
              <a:solidFill>
                <a:srgbClr val="231F20"/>
              </a:solidFill>
              <a:latin typeface="Gill Sans MT" charset="0"/>
              <a:ea typeface="Gill Sans MT" charset="0"/>
              <a:cs typeface="Gill Sans MT" charset="0"/>
            </a:endParaRPr>
          </a:p>
          <a:p>
            <a:pPr marL="205740" indent="-205740" defTabSz="548640" eaLnBrk="0" fontAlgn="base" hangingPunct="0">
              <a:spcBef>
                <a:spcPct val="0"/>
              </a:spcBef>
              <a:buClr>
                <a:srgbClr val="1F497D"/>
              </a:buClr>
              <a:buFont typeface="Arial" charset="0"/>
              <a:buChar char="•"/>
            </a:pPr>
            <a:r>
              <a:rPr lang="en-GB" sz="1200" i="1" dirty="0">
                <a:solidFill>
                  <a:srgbClr val="231F20"/>
                </a:solidFill>
                <a:latin typeface="Gill Sans MT" charset="0"/>
                <a:ea typeface="Gill Sans MT" charset="0"/>
                <a:cs typeface="Gill Sans MT" charset="0"/>
              </a:rPr>
              <a:t>ACT based skills e.g. Values-based action, mindfulness</a:t>
            </a:r>
            <a:r>
              <a:rPr lang="en-GB" sz="1200" dirty="0">
                <a:solidFill>
                  <a:srgbClr val="231F20"/>
                </a:solidFill>
                <a:latin typeface="Gill Sans MT" charset="0"/>
                <a:ea typeface="Gill Sans MT" charset="0"/>
                <a:cs typeface="Gill Sans MT" charset="0"/>
              </a:rPr>
              <a:t> skills, ABC, Vitamin G</a:t>
            </a:r>
          </a:p>
          <a:p>
            <a:pPr marL="205740" indent="-205740" defTabSz="548640" eaLnBrk="0" fontAlgn="base" hangingPunct="0">
              <a:spcBef>
                <a:spcPct val="0"/>
              </a:spcBef>
              <a:buClr>
                <a:srgbClr val="1F497D"/>
              </a:buClr>
              <a:buFont typeface="Arial" charset="0"/>
              <a:buChar char="•"/>
            </a:pPr>
            <a:endParaRPr lang="en-GB" sz="1200" dirty="0">
              <a:solidFill>
                <a:srgbClr val="231F20"/>
              </a:solidFill>
              <a:latin typeface="Gill Sans MT" charset="0"/>
              <a:ea typeface="Gill Sans MT" charset="0"/>
              <a:cs typeface="Gill Sans MT" charset="0"/>
            </a:endParaRPr>
          </a:p>
          <a:p>
            <a:pPr marL="205740" indent="-205740" defTabSz="548640" eaLnBrk="0" fontAlgn="base" hangingPunct="0">
              <a:spcBef>
                <a:spcPct val="0"/>
              </a:spcBef>
              <a:buClr>
                <a:srgbClr val="1F497D"/>
              </a:buClr>
              <a:buFont typeface="Arial" charset="0"/>
              <a:buChar char="•"/>
            </a:pPr>
            <a:r>
              <a:rPr lang="en-GB" sz="1200" i="1" dirty="0">
                <a:solidFill>
                  <a:srgbClr val="231F20"/>
                </a:solidFill>
                <a:latin typeface="Gill Sans MT" charset="0"/>
                <a:ea typeface="Gill Sans MT" charset="0"/>
                <a:cs typeface="Gill Sans MT" charset="0"/>
              </a:rPr>
              <a:t>Prioritising self-care / kindness</a:t>
            </a:r>
          </a:p>
          <a:p>
            <a:pPr marL="205740" indent="-205740" defTabSz="548640" eaLnBrk="0" fontAlgn="base" hangingPunct="0">
              <a:spcBef>
                <a:spcPct val="0"/>
              </a:spcBef>
              <a:buClr>
                <a:srgbClr val="1F497D"/>
              </a:buClr>
              <a:buFont typeface="Arial" charset="0"/>
              <a:buChar char="•"/>
            </a:pPr>
            <a:endParaRPr lang="en-GB" sz="1200" b="1" u="sng" dirty="0">
              <a:solidFill>
                <a:srgbClr val="0070C0"/>
              </a:solidFill>
              <a:latin typeface="Gill Sans MT" charset="0"/>
              <a:ea typeface="Gill Sans MT" charset="0"/>
              <a:cs typeface="Gill Sans MT" charset="0"/>
            </a:endParaRPr>
          </a:p>
          <a:p>
            <a:pPr algn="ctr" defTabSz="548640" eaLnBrk="0" fontAlgn="base" hangingPunct="0">
              <a:spcBef>
                <a:spcPct val="0"/>
              </a:spcBef>
              <a:spcAft>
                <a:spcPct val="0"/>
              </a:spcAft>
            </a:pPr>
            <a:endParaRPr lang="en-GB" sz="1200" b="1" dirty="0">
              <a:solidFill>
                <a:srgbClr val="0070C0"/>
              </a:solidFill>
              <a:latin typeface="Gill Sans MT" charset="0"/>
              <a:ea typeface="Gill Sans MT" charset="0"/>
              <a:cs typeface="Gill Sans MT" charset="0"/>
            </a:endParaRPr>
          </a:p>
          <a:p>
            <a:pPr marL="411480" indent="-411480" defTabSz="548640" eaLnBrk="0" fontAlgn="base" hangingPunct="0">
              <a:spcBef>
                <a:spcPct val="0"/>
              </a:spcBef>
              <a:buClr>
                <a:srgbClr val="1F497D"/>
              </a:buClr>
              <a:buFont typeface="+mj-lt"/>
              <a:buAutoNum type="arabicPeriod"/>
            </a:pPr>
            <a:endParaRPr lang="en-GB" sz="1200" dirty="0">
              <a:solidFill>
                <a:srgbClr val="231F20"/>
              </a:solidFill>
              <a:latin typeface="Gill Sans MT" charset="0"/>
              <a:ea typeface="Gill Sans MT" charset="0"/>
              <a:cs typeface="Gill Sans MT" charset="0"/>
            </a:endParaRPr>
          </a:p>
          <a:p>
            <a:pPr marL="411480" indent="-411480" defTabSz="548640" eaLnBrk="0" fontAlgn="base" hangingPunct="0">
              <a:spcBef>
                <a:spcPct val="0"/>
              </a:spcBef>
              <a:buClr>
                <a:srgbClr val="1F497D"/>
              </a:buClr>
              <a:buFont typeface="+mj-lt"/>
              <a:buAutoNum type="arabicPeriod"/>
            </a:pPr>
            <a:endParaRPr lang="en-GB" sz="1200" dirty="0">
              <a:solidFill>
                <a:srgbClr val="231F20"/>
              </a:solidFill>
              <a:latin typeface="Gill Sans MT" charset="0"/>
              <a:ea typeface="Gill Sans MT" charset="0"/>
              <a:cs typeface="Gill Sans MT" charset="0"/>
            </a:endParaRPr>
          </a:p>
          <a:p>
            <a:pPr marL="411480" indent="-411480" defTabSz="548640" eaLnBrk="0" fontAlgn="base" hangingPunct="0">
              <a:spcBef>
                <a:spcPct val="0"/>
              </a:spcBef>
              <a:buClr>
                <a:srgbClr val="1F497D"/>
              </a:buClr>
              <a:buFont typeface="+mj-lt"/>
              <a:buAutoNum type="arabicParenR"/>
            </a:pPr>
            <a:endParaRPr lang="en-GB" sz="1200" dirty="0">
              <a:solidFill>
                <a:srgbClr val="231F20"/>
              </a:solidFill>
              <a:latin typeface="Gill Sans MT" charset="0"/>
              <a:ea typeface="Gill Sans MT" charset="0"/>
              <a:cs typeface="Gill Sans MT" charset="0"/>
            </a:endParaRPr>
          </a:p>
          <a:p>
            <a:pPr marL="411480" indent="-411480" defTabSz="548640" eaLnBrk="0" fontAlgn="base" hangingPunct="0">
              <a:spcBef>
                <a:spcPct val="0"/>
              </a:spcBef>
              <a:buClr>
                <a:srgbClr val="1F497D"/>
              </a:buClr>
              <a:buFont typeface="+mj-lt"/>
              <a:buAutoNum type="arabicParenR"/>
            </a:pPr>
            <a:endParaRPr lang="en-GB" sz="1200" dirty="0">
              <a:solidFill>
                <a:srgbClr val="231F20"/>
              </a:solidFill>
              <a:latin typeface="Calibri"/>
              <a:ea typeface="Calibri"/>
              <a:cs typeface="Times New Roman"/>
            </a:endParaRPr>
          </a:p>
          <a:p>
            <a:pPr defTabSz="548640" eaLnBrk="0" fontAlgn="base" hangingPunct="0">
              <a:spcBef>
                <a:spcPct val="0"/>
              </a:spcBef>
              <a:spcAft>
                <a:spcPct val="0"/>
              </a:spcAft>
            </a:pPr>
            <a:endParaRPr lang="en-GB" sz="1200" dirty="0">
              <a:solidFill>
                <a:srgbClr val="231F20"/>
              </a:solidFill>
              <a:latin typeface="Gill Sans MT" panose="020B0502020104020203" pitchFamily="34" charset="0"/>
            </a:endParaRPr>
          </a:p>
          <a:p>
            <a:pPr defTabSz="548640" eaLnBrk="0" fontAlgn="base" hangingPunct="0">
              <a:spcBef>
                <a:spcPct val="0"/>
              </a:spcBef>
              <a:spcAft>
                <a:spcPct val="0"/>
              </a:spcAft>
            </a:pPr>
            <a:endParaRPr lang="en-GB" sz="1200" dirty="0">
              <a:solidFill>
                <a:srgbClr val="231F20"/>
              </a:solidFill>
              <a:latin typeface="Gill Sans MT" panose="020B0502020104020203" pitchFamily="34" charset="0"/>
            </a:endParaRPr>
          </a:p>
        </p:txBody>
      </p:sp>
      <p:sp>
        <p:nvSpPr>
          <p:cNvPr id="27" name="TextBox 26"/>
          <p:cNvSpPr txBox="1"/>
          <p:nvPr/>
        </p:nvSpPr>
        <p:spPr>
          <a:xfrm>
            <a:off x="1101018" y="2607546"/>
            <a:ext cx="1410442" cy="683264"/>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231F20"/>
                </a:solidFill>
                <a:latin typeface="Gill Sans MT" charset="0"/>
                <a:ea typeface="Gill Sans MT" charset="0"/>
                <a:cs typeface="Gill Sans MT" charset="0"/>
              </a:rPr>
              <a:t>‘Its ok to take time out if I get overwhelmed at work to breathe and re-focus. </a:t>
            </a:r>
          </a:p>
        </p:txBody>
      </p:sp>
      <p:sp>
        <p:nvSpPr>
          <p:cNvPr id="29" name="TextBox 28"/>
          <p:cNvSpPr txBox="1"/>
          <p:nvPr/>
        </p:nvSpPr>
        <p:spPr>
          <a:xfrm>
            <a:off x="1095786" y="577424"/>
            <a:ext cx="2125070" cy="978729"/>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231F20"/>
                </a:solidFill>
                <a:latin typeface="Gill Sans MT" charset="0"/>
                <a:ea typeface="Gill Sans MT" charset="0"/>
                <a:cs typeface="Gill Sans MT" charset="0"/>
              </a:rPr>
              <a:t>‘Session 2 was a revelation, </a:t>
            </a:r>
            <a:r>
              <a:rPr lang="en-US" sz="960" dirty="0" err="1">
                <a:solidFill>
                  <a:srgbClr val="231F20"/>
                </a:solidFill>
                <a:latin typeface="Gill Sans MT" charset="0"/>
                <a:ea typeface="Gill Sans MT" charset="0"/>
                <a:cs typeface="Gill Sans MT" charset="0"/>
              </a:rPr>
              <a:t>realising</a:t>
            </a:r>
            <a:r>
              <a:rPr lang="en-US" sz="960" dirty="0">
                <a:solidFill>
                  <a:srgbClr val="231F20"/>
                </a:solidFill>
                <a:latin typeface="Gill Sans MT" charset="0"/>
                <a:ea typeface="Gill Sans MT" charset="0"/>
                <a:cs typeface="Gill Sans MT" charset="0"/>
              </a:rPr>
              <a:t> why thoughts appear, how they relate to my values’</a:t>
            </a:r>
          </a:p>
          <a:p>
            <a:pPr algn="ctr" defTabSz="548640" eaLnBrk="0" fontAlgn="base" hangingPunct="0">
              <a:spcBef>
                <a:spcPct val="0"/>
              </a:spcBef>
              <a:spcAft>
                <a:spcPct val="0"/>
              </a:spcAft>
            </a:pPr>
            <a:endParaRPr lang="en-US" sz="960" dirty="0">
              <a:solidFill>
                <a:srgbClr val="231F20"/>
              </a:solidFill>
              <a:latin typeface="Gill Sans MT" charset="0"/>
              <a:ea typeface="Gill Sans MT" charset="0"/>
              <a:cs typeface="Gill Sans MT" charset="0"/>
            </a:endParaRPr>
          </a:p>
          <a:p>
            <a:pPr algn="ctr" defTabSz="548640" eaLnBrk="0" fontAlgn="base" hangingPunct="0">
              <a:spcBef>
                <a:spcPct val="0"/>
              </a:spcBef>
              <a:spcAft>
                <a:spcPct val="0"/>
              </a:spcAft>
            </a:pPr>
            <a:r>
              <a:rPr lang="en-US" sz="960" dirty="0">
                <a:solidFill>
                  <a:srgbClr val="231F20"/>
                </a:solidFill>
                <a:latin typeface="Gill Sans MT" charset="0"/>
                <a:ea typeface="Gill Sans MT" charset="0"/>
                <a:cs typeface="Gill Sans MT" charset="0"/>
              </a:rPr>
              <a:t> </a:t>
            </a:r>
          </a:p>
          <a:p>
            <a:pPr algn="ctr" defTabSz="548640" eaLnBrk="0" fontAlgn="base" hangingPunct="0">
              <a:spcBef>
                <a:spcPct val="0"/>
              </a:spcBef>
              <a:spcAft>
                <a:spcPct val="0"/>
              </a:spcAft>
            </a:pPr>
            <a:endParaRPr lang="en-US" sz="960" dirty="0">
              <a:solidFill>
                <a:srgbClr val="231F20"/>
              </a:solidFill>
              <a:latin typeface="Gill Sans MT" charset="0"/>
              <a:ea typeface="Gill Sans MT" charset="0"/>
              <a:cs typeface="Gill Sans MT" charset="0"/>
            </a:endParaRPr>
          </a:p>
        </p:txBody>
      </p:sp>
      <p:sp>
        <p:nvSpPr>
          <p:cNvPr id="30" name="TextBox 29"/>
          <p:cNvSpPr txBox="1"/>
          <p:nvPr/>
        </p:nvSpPr>
        <p:spPr>
          <a:xfrm>
            <a:off x="5216371" y="484487"/>
            <a:ext cx="1257278" cy="535531"/>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231F20"/>
                </a:solidFill>
                <a:latin typeface="Gill Sans MT" charset="0"/>
                <a:ea typeface="Gill Sans MT" charset="0"/>
                <a:cs typeface="Gill Sans MT" charset="0"/>
              </a:rPr>
              <a:t>‘Take time out to reflect on life. See what my values are’</a:t>
            </a:r>
          </a:p>
        </p:txBody>
      </p:sp>
      <p:sp>
        <p:nvSpPr>
          <p:cNvPr id="31" name="TextBox 30"/>
          <p:cNvSpPr txBox="1"/>
          <p:nvPr/>
        </p:nvSpPr>
        <p:spPr>
          <a:xfrm>
            <a:off x="3708912" y="807040"/>
            <a:ext cx="1257278" cy="683264"/>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231F20"/>
                </a:solidFill>
                <a:latin typeface="Gill Sans MT" charset="0"/>
                <a:ea typeface="Gill Sans MT" charset="0"/>
                <a:cs typeface="Gill Sans MT" charset="0"/>
              </a:rPr>
              <a:t>‘Learning about values based action and how to act out the life I want to’</a:t>
            </a:r>
          </a:p>
        </p:txBody>
      </p:sp>
      <p:sp>
        <p:nvSpPr>
          <p:cNvPr id="33" name="TextBox 32"/>
          <p:cNvSpPr txBox="1"/>
          <p:nvPr/>
        </p:nvSpPr>
        <p:spPr>
          <a:xfrm>
            <a:off x="1298590" y="4471285"/>
            <a:ext cx="1661324" cy="683264"/>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231F20"/>
                </a:solidFill>
                <a:latin typeface="Gill Sans MT" charset="0"/>
                <a:ea typeface="Gill Sans MT" charset="0"/>
                <a:cs typeface="Gill Sans MT" charset="0"/>
              </a:rPr>
              <a:t>‘’A mindset change </a:t>
            </a:r>
            <a:r>
              <a:rPr lang="mr-IN" sz="960" dirty="0">
                <a:solidFill>
                  <a:srgbClr val="231F20"/>
                </a:solidFill>
                <a:latin typeface="Gill Sans MT" charset="0"/>
                <a:ea typeface="Gill Sans MT" charset="0"/>
                <a:cs typeface="Gill Sans MT" charset="0"/>
              </a:rPr>
              <a:t>–</a:t>
            </a:r>
            <a:r>
              <a:rPr lang="en-US" sz="960" dirty="0">
                <a:solidFill>
                  <a:srgbClr val="231F20"/>
                </a:solidFill>
                <a:latin typeface="Gill Sans MT" charset="0"/>
                <a:ea typeface="Gill Sans MT" charset="0"/>
                <a:cs typeface="Gill Sans MT" charset="0"/>
              </a:rPr>
              <a:t> to pause / to be mindful / take note of how I feel and what my body is telling me’</a:t>
            </a:r>
          </a:p>
        </p:txBody>
      </p:sp>
      <p:sp>
        <p:nvSpPr>
          <p:cNvPr id="38" name="Rounded Rectangular Callout 37"/>
          <p:cNvSpPr/>
          <p:nvPr/>
        </p:nvSpPr>
        <p:spPr>
          <a:xfrm>
            <a:off x="1026557" y="1386638"/>
            <a:ext cx="1535822" cy="817380"/>
          </a:xfrm>
          <a:prstGeom prst="wedgeRoundRectCallout">
            <a:avLst>
              <a:gd name="adj1" fmla="val 90961"/>
              <a:gd name="adj2" fmla="val 65203"/>
              <a:gd name="adj3" fmla="val 16667"/>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48640" eaLnBrk="0" fontAlgn="base" hangingPunct="0">
              <a:spcBef>
                <a:spcPct val="0"/>
              </a:spcBef>
              <a:spcAft>
                <a:spcPct val="0"/>
              </a:spcAft>
            </a:pPr>
            <a:endParaRPr lang="en-GB" sz="2160" dirty="0">
              <a:solidFill>
                <a:srgbClr val="FFFFFF"/>
              </a:solidFill>
            </a:endParaRPr>
          </a:p>
        </p:txBody>
      </p:sp>
      <p:sp>
        <p:nvSpPr>
          <p:cNvPr id="39" name="TextBox 38"/>
          <p:cNvSpPr txBox="1"/>
          <p:nvPr/>
        </p:nvSpPr>
        <p:spPr>
          <a:xfrm>
            <a:off x="1093552" y="1509298"/>
            <a:ext cx="1280988" cy="535531"/>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231F20"/>
                </a:solidFill>
                <a:latin typeface="Gill Sans MT" charset="0"/>
                <a:ea typeface="Gill Sans MT" charset="0"/>
                <a:cs typeface="Gill Sans MT" charset="0"/>
              </a:rPr>
              <a:t>Appreciate thoughts are just thoughts and they don't define you</a:t>
            </a:r>
          </a:p>
        </p:txBody>
      </p:sp>
      <p:sp>
        <p:nvSpPr>
          <p:cNvPr id="41" name="Rounded Rectangular Callout 40"/>
          <p:cNvSpPr/>
          <p:nvPr/>
        </p:nvSpPr>
        <p:spPr>
          <a:xfrm>
            <a:off x="2054401" y="5437072"/>
            <a:ext cx="1390944" cy="665892"/>
          </a:xfrm>
          <a:prstGeom prst="wedgeRoundRectCallout">
            <a:avLst>
              <a:gd name="adj1" fmla="val 66453"/>
              <a:gd name="adj2" fmla="val -196096"/>
              <a:gd name="adj3" fmla="val 16667"/>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48640" eaLnBrk="0" fontAlgn="base" hangingPunct="0">
              <a:spcBef>
                <a:spcPct val="0"/>
              </a:spcBef>
              <a:spcAft>
                <a:spcPct val="0"/>
              </a:spcAft>
            </a:pPr>
            <a:endParaRPr lang="en-GB" sz="2160" dirty="0">
              <a:solidFill>
                <a:srgbClr val="FFFFFF"/>
              </a:solidFill>
            </a:endParaRPr>
          </a:p>
        </p:txBody>
      </p:sp>
      <p:sp>
        <p:nvSpPr>
          <p:cNvPr id="47" name="TextBox 46"/>
          <p:cNvSpPr txBox="1"/>
          <p:nvPr/>
        </p:nvSpPr>
        <p:spPr>
          <a:xfrm>
            <a:off x="1986330" y="5484016"/>
            <a:ext cx="1459016" cy="535531"/>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231F20"/>
                </a:solidFill>
                <a:latin typeface="Gill Sans MT" charset="0"/>
                <a:ea typeface="Gill Sans MT" charset="0"/>
                <a:cs typeface="Gill Sans MT" charset="0"/>
              </a:rPr>
              <a:t>Be kinder to myself, and show more gratitude to my supporters </a:t>
            </a:r>
          </a:p>
        </p:txBody>
      </p:sp>
      <p:sp>
        <p:nvSpPr>
          <p:cNvPr id="48" name="Rounded Rectangular Callout 47"/>
          <p:cNvSpPr/>
          <p:nvPr/>
        </p:nvSpPr>
        <p:spPr>
          <a:xfrm>
            <a:off x="3674578" y="4795424"/>
            <a:ext cx="1390944" cy="665892"/>
          </a:xfrm>
          <a:prstGeom prst="wedgeRoundRectCallout">
            <a:avLst>
              <a:gd name="adj1" fmla="val 17836"/>
              <a:gd name="adj2" fmla="val -153942"/>
              <a:gd name="adj3" fmla="val 16667"/>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48640" eaLnBrk="0" fontAlgn="base" hangingPunct="0">
              <a:spcBef>
                <a:spcPct val="0"/>
              </a:spcBef>
              <a:spcAft>
                <a:spcPct val="0"/>
              </a:spcAft>
            </a:pPr>
            <a:endParaRPr lang="en-GB" sz="2160" dirty="0">
              <a:solidFill>
                <a:srgbClr val="FFFFFF"/>
              </a:solidFill>
            </a:endParaRPr>
          </a:p>
        </p:txBody>
      </p:sp>
      <p:sp>
        <p:nvSpPr>
          <p:cNvPr id="49" name="TextBox 48"/>
          <p:cNvSpPr txBox="1"/>
          <p:nvPr/>
        </p:nvSpPr>
        <p:spPr>
          <a:xfrm>
            <a:off x="3606506" y="4842368"/>
            <a:ext cx="1459016" cy="535531"/>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231F20"/>
                </a:solidFill>
                <a:latin typeface="Gill Sans MT" charset="0"/>
                <a:ea typeface="Gill Sans MT" charset="0"/>
                <a:cs typeface="Gill Sans MT" charset="0"/>
              </a:rPr>
              <a:t>Remember I am valued by NBT enough to allow me to do this. </a:t>
            </a:r>
          </a:p>
        </p:txBody>
      </p:sp>
      <p:grpSp>
        <p:nvGrpSpPr>
          <p:cNvPr id="16" name="Group 15"/>
          <p:cNvGrpSpPr/>
          <p:nvPr/>
        </p:nvGrpSpPr>
        <p:grpSpPr>
          <a:xfrm>
            <a:off x="5311681" y="667918"/>
            <a:ext cx="6054955" cy="6805265"/>
            <a:chOff x="3918401" y="514209"/>
            <a:chExt cx="5045796" cy="5671054"/>
          </a:xfrm>
        </p:grpSpPr>
        <p:grpSp>
          <p:nvGrpSpPr>
            <p:cNvPr id="11" name="Group 10"/>
            <p:cNvGrpSpPr/>
            <p:nvPr/>
          </p:nvGrpSpPr>
          <p:grpSpPr>
            <a:xfrm>
              <a:off x="3918401" y="514209"/>
              <a:ext cx="3083074" cy="4847426"/>
              <a:chOff x="3918401" y="514209"/>
              <a:chExt cx="3083074" cy="4847426"/>
            </a:xfrm>
          </p:grpSpPr>
          <p:grpSp>
            <p:nvGrpSpPr>
              <p:cNvPr id="8" name="Group 7"/>
              <p:cNvGrpSpPr/>
              <p:nvPr/>
            </p:nvGrpSpPr>
            <p:grpSpPr>
              <a:xfrm>
                <a:off x="5410875" y="1663848"/>
                <a:ext cx="1414269" cy="607989"/>
                <a:chOff x="5410875" y="1663848"/>
                <a:chExt cx="1414269" cy="607989"/>
              </a:xfrm>
            </p:grpSpPr>
            <p:sp>
              <p:nvSpPr>
                <p:cNvPr id="20" name="Rounded Rectangular Callout 19"/>
                <p:cNvSpPr/>
                <p:nvPr/>
              </p:nvSpPr>
              <p:spPr>
                <a:xfrm>
                  <a:off x="5410875" y="1663848"/>
                  <a:ext cx="1414269" cy="607989"/>
                </a:xfrm>
                <a:prstGeom prst="wedgeRoundRectCallout">
                  <a:avLst>
                    <a:gd name="adj1" fmla="val -85295"/>
                    <a:gd name="adj2" fmla="val -5778"/>
                    <a:gd name="adj3" fmla="val 16667"/>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48640" eaLnBrk="0" fontAlgn="base" hangingPunct="0">
                    <a:spcBef>
                      <a:spcPct val="0"/>
                    </a:spcBef>
                    <a:spcAft>
                      <a:spcPct val="0"/>
                    </a:spcAft>
                  </a:pPr>
                  <a:endParaRPr lang="en-GB" sz="2160">
                    <a:solidFill>
                      <a:srgbClr val="FFFFFF"/>
                    </a:solidFill>
                  </a:endParaRPr>
                </a:p>
              </p:txBody>
            </p:sp>
            <p:sp>
              <p:nvSpPr>
                <p:cNvPr id="34" name="TextBox 33"/>
                <p:cNvSpPr txBox="1"/>
                <p:nvPr/>
              </p:nvSpPr>
              <p:spPr>
                <a:xfrm>
                  <a:off x="5454579" y="1747996"/>
                  <a:ext cx="1326859" cy="446276"/>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FFFFFF"/>
                      </a:solidFill>
                      <a:latin typeface="Gill Sans MT" charset="0"/>
                      <a:ea typeface="Gill Sans MT" charset="0"/>
                      <a:cs typeface="Gill Sans MT" charset="0"/>
                    </a:rPr>
                    <a:t>‘Being listened to and not judged by the way I have been feeling recently’ </a:t>
                  </a:r>
                </a:p>
              </p:txBody>
            </p:sp>
          </p:grpSp>
          <p:grpSp>
            <p:nvGrpSpPr>
              <p:cNvPr id="6" name="Group 5"/>
              <p:cNvGrpSpPr/>
              <p:nvPr/>
            </p:nvGrpSpPr>
            <p:grpSpPr>
              <a:xfrm>
                <a:off x="5003342" y="514209"/>
                <a:ext cx="1998133" cy="2690679"/>
                <a:chOff x="5003342" y="514209"/>
                <a:chExt cx="1998133" cy="2690679"/>
              </a:xfrm>
            </p:grpSpPr>
            <p:sp>
              <p:nvSpPr>
                <p:cNvPr id="13" name="Rounded Rectangular Callout 12"/>
                <p:cNvSpPr/>
                <p:nvPr/>
              </p:nvSpPr>
              <p:spPr>
                <a:xfrm>
                  <a:off x="5552073" y="514209"/>
                  <a:ext cx="1394132" cy="713383"/>
                </a:xfrm>
                <a:prstGeom prst="wedgeRoundRectCallout">
                  <a:avLst>
                    <a:gd name="adj1" fmla="val -109604"/>
                    <a:gd name="adj2" fmla="val 91937"/>
                    <a:gd name="adj3" fmla="val 16667"/>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48640" eaLnBrk="0" fontAlgn="base" hangingPunct="0">
                    <a:spcBef>
                      <a:spcPct val="0"/>
                    </a:spcBef>
                    <a:spcAft>
                      <a:spcPct val="0"/>
                    </a:spcAft>
                  </a:pPr>
                  <a:endParaRPr lang="en-GB" sz="2160">
                    <a:solidFill>
                      <a:srgbClr val="FFFFFF"/>
                    </a:solidFill>
                  </a:endParaRPr>
                </a:p>
              </p:txBody>
            </p:sp>
            <p:sp>
              <p:nvSpPr>
                <p:cNvPr id="40" name="TextBox 39"/>
                <p:cNvSpPr txBox="1"/>
                <p:nvPr/>
              </p:nvSpPr>
              <p:spPr>
                <a:xfrm>
                  <a:off x="5003342" y="1098400"/>
                  <a:ext cx="1998133" cy="200055"/>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FFFFFF"/>
                      </a:solidFill>
                      <a:latin typeface="Gill Sans MT" charset="0"/>
                      <a:ea typeface="Gill Sans MT" charset="0"/>
                      <a:cs typeface="Gill Sans MT" charset="0"/>
                    </a:rPr>
                    <a:t>.</a:t>
                  </a:r>
                </a:p>
              </p:txBody>
            </p:sp>
            <p:sp>
              <p:nvSpPr>
                <p:cNvPr id="42" name="TextBox 41"/>
                <p:cNvSpPr txBox="1"/>
                <p:nvPr/>
              </p:nvSpPr>
              <p:spPr>
                <a:xfrm>
                  <a:off x="5645888" y="642328"/>
                  <a:ext cx="1240991" cy="446276"/>
                </a:xfrm>
                <a:prstGeom prst="rect">
                  <a:avLst/>
                </a:prstGeom>
                <a:noFill/>
                <a:ln>
                  <a:noFill/>
                </a:ln>
              </p:spPr>
              <p:txBody>
                <a:bodyPr wrap="square" rtlCol="0">
                  <a:spAutoFit/>
                </a:bodyPr>
                <a:lstStyle/>
                <a:p>
                  <a:pPr algn="ctr" defTabSz="548640" eaLnBrk="0" fontAlgn="base" hangingPunct="0">
                    <a:spcBef>
                      <a:spcPct val="0"/>
                    </a:spcBef>
                    <a:spcAft>
                      <a:spcPct val="0"/>
                    </a:spcAft>
                  </a:pPr>
                  <a:r>
                    <a:rPr lang="en-US" sz="960" dirty="0">
                      <a:solidFill>
                        <a:srgbClr val="FFFFFF"/>
                      </a:solidFill>
                      <a:latin typeface="Gill Sans MT" charset="0"/>
                      <a:ea typeface="Gill Sans MT" charset="0"/>
                      <a:cs typeface="Gill Sans MT" charset="0"/>
                    </a:rPr>
                    <a:t>‘Remembering we are all humans with complex emotions’</a:t>
                  </a:r>
                </a:p>
              </p:txBody>
            </p:sp>
            <p:sp>
              <p:nvSpPr>
                <p:cNvPr id="43" name="TextBox 42"/>
                <p:cNvSpPr txBox="1"/>
                <p:nvPr/>
              </p:nvSpPr>
              <p:spPr>
                <a:xfrm>
                  <a:off x="5122899" y="2635501"/>
                  <a:ext cx="1765798" cy="569387"/>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FFFFFF"/>
                      </a:solidFill>
                      <a:latin typeface="Gill Sans MT" charset="0"/>
                      <a:ea typeface="Gill Sans MT" charset="0"/>
                      <a:cs typeface="Gill Sans MT" charset="0"/>
                    </a:rPr>
                    <a:t>’I liked the way the course leaders joined in with their own experiences and feelings so the atmosphere was made more intimate and friendly </a:t>
                  </a:r>
                </a:p>
              </p:txBody>
            </p:sp>
          </p:grpSp>
          <p:grpSp>
            <p:nvGrpSpPr>
              <p:cNvPr id="10" name="Group 9"/>
              <p:cNvGrpSpPr/>
              <p:nvPr/>
            </p:nvGrpSpPr>
            <p:grpSpPr>
              <a:xfrm>
                <a:off x="3918401" y="4585764"/>
                <a:ext cx="2283600" cy="775871"/>
                <a:chOff x="3918401" y="4585764"/>
                <a:chExt cx="2283600" cy="775871"/>
              </a:xfrm>
            </p:grpSpPr>
            <p:sp>
              <p:nvSpPr>
                <p:cNvPr id="25" name="Rounded Rectangular Callout 24"/>
                <p:cNvSpPr/>
                <p:nvPr/>
              </p:nvSpPr>
              <p:spPr>
                <a:xfrm>
                  <a:off x="3918401" y="4585764"/>
                  <a:ext cx="2283600" cy="697707"/>
                </a:xfrm>
                <a:prstGeom prst="wedgeRoundRectCallout">
                  <a:avLst>
                    <a:gd name="adj1" fmla="val -40481"/>
                    <a:gd name="adj2" fmla="val -110818"/>
                    <a:gd name="adj3" fmla="val 16667"/>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48640" eaLnBrk="0" fontAlgn="base" hangingPunct="0">
                    <a:spcBef>
                      <a:spcPct val="0"/>
                    </a:spcBef>
                    <a:spcAft>
                      <a:spcPct val="0"/>
                    </a:spcAft>
                  </a:pPr>
                  <a:endParaRPr lang="en-GB" sz="2160">
                    <a:solidFill>
                      <a:srgbClr val="FFFFFF"/>
                    </a:solidFill>
                  </a:endParaRPr>
                </a:p>
              </p:txBody>
            </p:sp>
            <p:sp>
              <p:nvSpPr>
                <p:cNvPr id="44" name="TextBox 43"/>
                <p:cNvSpPr txBox="1"/>
                <p:nvPr/>
              </p:nvSpPr>
              <p:spPr>
                <a:xfrm>
                  <a:off x="3974744" y="4669137"/>
                  <a:ext cx="2143266" cy="692498"/>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FFFFFF"/>
                      </a:solidFill>
                      <a:latin typeface="Gill Sans MT" charset="0"/>
                      <a:ea typeface="Gill Sans MT" charset="0"/>
                      <a:cs typeface="Gill Sans MT" charset="0"/>
                    </a:rPr>
                    <a:t>‘All staff would benefit from this course both personally and professionally’ ‘for their own personal wellbeing and improving patient experience’</a:t>
                  </a:r>
                </a:p>
                <a:p>
                  <a:pPr algn="ctr" defTabSz="548640" eaLnBrk="0" fontAlgn="base" hangingPunct="0">
                    <a:spcBef>
                      <a:spcPct val="0"/>
                    </a:spcBef>
                    <a:spcAft>
                      <a:spcPct val="0"/>
                    </a:spcAft>
                  </a:pPr>
                  <a:endParaRPr lang="en-US" sz="960" dirty="0">
                    <a:solidFill>
                      <a:srgbClr val="FFFFFF"/>
                    </a:solidFill>
                    <a:latin typeface="Gill Sans MT" charset="0"/>
                    <a:ea typeface="Gill Sans MT" charset="0"/>
                    <a:cs typeface="Gill Sans MT" charset="0"/>
                  </a:endParaRPr>
                </a:p>
              </p:txBody>
            </p:sp>
          </p:grpSp>
          <p:grpSp>
            <p:nvGrpSpPr>
              <p:cNvPr id="9" name="Group 8"/>
              <p:cNvGrpSpPr/>
              <p:nvPr/>
            </p:nvGrpSpPr>
            <p:grpSpPr>
              <a:xfrm>
                <a:off x="5131514" y="3423422"/>
                <a:ext cx="1693630" cy="784232"/>
                <a:chOff x="5131514" y="3423422"/>
                <a:chExt cx="1693630" cy="784232"/>
              </a:xfrm>
            </p:grpSpPr>
            <p:sp>
              <p:nvSpPr>
                <p:cNvPr id="24" name="Rounded Rectangular Callout 23"/>
                <p:cNvSpPr/>
                <p:nvPr/>
              </p:nvSpPr>
              <p:spPr>
                <a:xfrm>
                  <a:off x="5131514" y="3423422"/>
                  <a:ext cx="1693630" cy="784232"/>
                </a:xfrm>
                <a:prstGeom prst="wedgeRoundRectCallout">
                  <a:avLst>
                    <a:gd name="adj1" fmla="val -99335"/>
                    <a:gd name="adj2" fmla="val -42878"/>
                    <a:gd name="adj3" fmla="val 16667"/>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548640" eaLnBrk="0" fontAlgn="base" hangingPunct="0">
                    <a:spcBef>
                      <a:spcPct val="0"/>
                    </a:spcBef>
                    <a:spcAft>
                      <a:spcPct val="0"/>
                    </a:spcAft>
                  </a:pPr>
                  <a:endParaRPr lang="en-GB" sz="2160">
                    <a:solidFill>
                      <a:srgbClr val="FFFFFF"/>
                    </a:solidFill>
                  </a:endParaRPr>
                </a:p>
              </p:txBody>
            </p:sp>
            <p:sp>
              <p:nvSpPr>
                <p:cNvPr id="45" name="TextBox 44"/>
                <p:cNvSpPr txBox="1"/>
                <p:nvPr/>
              </p:nvSpPr>
              <p:spPr>
                <a:xfrm>
                  <a:off x="5131514" y="3558487"/>
                  <a:ext cx="1620205" cy="569387"/>
                </a:xfrm>
                <a:prstGeom prst="rect">
                  <a:avLst/>
                </a:prstGeom>
                <a:noFill/>
              </p:spPr>
              <p:txBody>
                <a:bodyPr wrap="square" rtlCol="0">
                  <a:spAutoFit/>
                </a:bodyPr>
                <a:lstStyle/>
                <a:p>
                  <a:pPr algn="ctr" defTabSz="548640" eaLnBrk="0" fontAlgn="base" hangingPunct="0">
                    <a:spcBef>
                      <a:spcPct val="0"/>
                    </a:spcBef>
                    <a:spcAft>
                      <a:spcPct val="0"/>
                    </a:spcAft>
                  </a:pPr>
                  <a:r>
                    <a:rPr lang="en-US" sz="960" dirty="0">
                      <a:solidFill>
                        <a:srgbClr val="FFFFFF"/>
                      </a:solidFill>
                      <a:latin typeface="Gill Sans MT" charset="0"/>
                      <a:ea typeface="Gill Sans MT" charset="0"/>
                      <a:cs typeface="Gill Sans MT" charset="0"/>
                    </a:rPr>
                    <a:t>‘Very safe open space. Grateful for everyone's honesty and compassion. Grateful for the facilitators honesty.’</a:t>
                  </a:r>
                </a:p>
              </p:txBody>
            </p:sp>
          </p:grpSp>
        </p:grpSp>
        <p:grpSp>
          <p:nvGrpSpPr>
            <p:cNvPr id="15" name="Group 14"/>
            <p:cNvGrpSpPr/>
            <p:nvPr/>
          </p:nvGrpSpPr>
          <p:grpSpPr>
            <a:xfrm>
              <a:off x="7120357" y="2952960"/>
              <a:ext cx="1843840" cy="3232303"/>
              <a:chOff x="7120357" y="2952960"/>
              <a:chExt cx="1843840" cy="3232303"/>
            </a:xfrm>
          </p:grpSpPr>
          <p:sp>
            <p:nvSpPr>
              <p:cNvPr id="46" name="Rounded Rectangle 45"/>
              <p:cNvSpPr/>
              <p:nvPr/>
            </p:nvSpPr>
            <p:spPr>
              <a:xfrm>
                <a:off x="7120357" y="2952960"/>
                <a:ext cx="1843840" cy="2372134"/>
              </a:xfrm>
              <a:prstGeom prst="roundRect">
                <a:avLst/>
              </a:prstGeom>
              <a:solidFill>
                <a:schemeClr val="accent4">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548640" eaLnBrk="0" fontAlgn="base" hangingPunct="0">
                  <a:spcBef>
                    <a:spcPct val="0"/>
                  </a:spcBef>
                  <a:spcAft>
                    <a:spcPct val="0"/>
                  </a:spcAft>
                </a:pPr>
                <a:endParaRPr lang="en-GB" sz="2160">
                  <a:ln>
                    <a:solidFill>
                      <a:srgbClr val="41B6E6">
                        <a:lumMod val="40000"/>
                        <a:lumOff val="60000"/>
                      </a:srgbClr>
                    </a:solidFill>
                  </a:ln>
                  <a:solidFill>
                    <a:srgbClr val="FFFFFF"/>
                  </a:solidFill>
                </a:endParaRPr>
              </a:p>
            </p:txBody>
          </p:sp>
          <p:sp>
            <p:nvSpPr>
              <p:cNvPr id="50" name="TextBox 49"/>
              <p:cNvSpPr txBox="1"/>
              <p:nvPr/>
            </p:nvSpPr>
            <p:spPr>
              <a:xfrm>
                <a:off x="7202014" y="3030553"/>
                <a:ext cx="1745916" cy="3154710"/>
              </a:xfrm>
              <a:prstGeom prst="rect">
                <a:avLst/>
              </a:prstGeom>
              <a:noFill/>
              <a:ln>
                <a:noFill/>
              </a:ln>
            </p:spPr>
            <p:txBody>
              <a:bodyPr wrap="square" rtlCol="0">
                <a:spAutoFit/>
              </a:bodyPr>
              <a:lstStyle/>
              <a:p>
                <a:pPr algn="ctr" defTabSz="548640" eaLnBrk="0" fontAlgn="base" hangingPunct="0">
                  <a:spcBef>
                    <a:spcPct val="0"/>
                  </a:spcBef>
                  <a:spcAft>
                    <a:spcPct val="0"/>
                  </a:spcAft>
                </a:pPr>
                <a:r>
                  <a:rPr lang="en-GB" sz="1200" b="1" dirty="0">
                    <a:solidFill>
                      <a:srgbClr val="FFFFFF"/>
                    </a:solidFill>
                    <a:latin typeface="Gill Sans MT" charset="0"/>
                    <a:ea typeface="Gill Sans MT" charset="0"/>
                    <a:cs typeface="Gill Sans MT" charset="0"/>
                  </a:rPr>
                  <a:t>Wider Impact:</a:t>
                </a:r>
              </a:p>
              <a:p>
                <a:pPr defTabSz="548640" eaLnBrk="0" fontAlgn="base" hangingPunct="0">
                  <a:spcBef>
                    <a:spcPct val="0"/>
                  </a:spcBef>
                  <a:spcAft>
                    <a:spcPct val="0"/>
                  </a:spcAft>
                </a:pPr>
                <a:endParaRPr lang="en-GB" sz="1200" b="1" i="1" dirty="0">
                  <a:solidFill>
                    <a:srgbClr val="FFFFFF"/>
                  </a:solidFill>
                  <a:latin typeface="Gill Sans MT" charset="0"/>
                  <a:ea typeface="Gill Sans MT" charset="0"/>
                  <a:cs typeface="Gill Sans MT" charset="0"/>
                </a:endParaRPr>
              </a:p>
              <a:p>
                <a:pPr marL="205740" indent="-205740" defTabSz="548640" eaLnBrk="0" fontAlgn="base" hangingPunct="0">
                  <a:spcBef>
                    <a:spcPct val="0"/>
                  </a:spcBef>
                  <a:spcAft>
                    <a:spcPct val="0"/>
                  </a:spcAft>
                  <a:buFont typeface="Arial" charset="0"/>
                  <a:buChar char="•"/>
                </a:pPr>
                <a:r>
                  <a:rPr lang="en-GB" sz="1200" i="1" dirty="0">
                    <a:solidFill>
                      <a:srgbClr val="FFFFFF"/>
                    </a:solidFill>
                    <a:latin typeface="Gill Sans MT" charset="0"/>
                    <a:ea typeface="Gill Sans MT" charset="0"/>
                    <a:cs typeface="Gill Sans MT" charset="0"/>
                  </a:rPr>
                  <a:t>Common Humanity </a:t>
                </a:r>
                <a:r>
                  <a:rPr lang="en-GB" sz="1200" dirty="0">
                    <a:solidFill>
                      <a:srgbClr val="FFFFFF"/>
                    </a:solidFill>
                    <a:latin typeface="Gill Sans MT" charset="0"/>
                    <a:ea typeface="Gill Sans MT" charset="0"/>
                    <a:cs typeface="Gill Sans MT" charset="0"/>
                  </a:rPr>
                  <a:t>(painful experiences are part of the universal human experience) </a:t>
                </a:r>
              </a:p>
              <a:p>
                <a:pPr marL="205740" indent="-205740" defTabSz="548640" eaLnBrk="0" fontAlgn="base" hangingPunct="0">
                  <a:spcBef>
                    <a:spcPct val="0"/>
                  </a:spcBef>
                  <a:spcAft>
                    <a:spcPct val="0"/>
                  </a:spcAft>
                  <a:buFont typeface="Arial" charset="0"/>
                  <a:buChar char="•"/>
                </a:pPr>
                <a:endParaRPr lang="en-GB" sz="1200" i="1" dirty="0">
                  <a:solidFill>
                    <a:srgbClr val="FFFFFF"/>
                  </a:solidFill>
                  <a:latin typeface="Gill Sans MT" charset="0"/>
                  <a:ea typeface="Gill Sans MT" charset="0"/>
                  <a:cs typeface="Gill Sans MT" charset="0"/>
                </a:endParaRPr>
              </a:p>
              <a:p>
                <a:pPr marL="205740" indent="-205740" defTabSz="548640" eaLnBrk="0" fontAlgn="base" hangingPunct="0">
                  <a:spcBef>
                    <a:spcPct val="0"/>
                  </a:spcBef>
                  <a:spcAft>
                    <a:spcPct val="0"/>
                  </a:spcAft>
                  <a:buFont typeface="Arial" charset="0"/>
                  <a:buChar char="•"/>
                </a:pPr>
                <a:r>
                  <a:rPr lang="en-GB" sz="1200" i="1" dirty="0">
                    <a:solidFill>
                      <a:srgbClr val="FFFFFF"/>
                    </a:solidFill>
                    <a:latin typeface="Gill Sans MT" charset="0"/>
                    <a:ea typeface="Gill Sans MT" charset="0"/>
                    <a:cs typeface="Gill Sans MT" charset="0"/>
                  </a:rPr>
                  <a:t>Feeling supported &amp; validated </a:t>
                </a:r>
                <a:r>
                  <a:rPr lang="en-GB" sz="1200" dirty="0">
                    <a:solidFill>
                      <a:srgbClr val="FFFFFF"/>
                    </a:solidFill>
                    <a:latin typeface="Gill Sans MT" charset="0"/>
                    <a:ea typeface="Gill Sans MT" charset="0"/>
                    <a:cs typeface="Gill Sans MT" charset="0"/>
                  </a:rPr>
                  <a:t>–by facilitators, other members of the group, and more widely </a:t>
                </a:r>
              </a:p>
              <a:p>
                <a:pPr marL="205740" indent="-205740" defTabSz="548640" eaLnBrk="0" fontAlgn="base" hangingPunct="0">
                  <a:spcBef>
                    <a:spcPct val="0"/>
                  </a:spcBef>
                  <a:spcAft>
                    <a:spcPct val="0"/>
                  </a:spcAft>
                  <a:buFont typeface="Arial" charset="0"/>
                  <a:buChar char="•"/>
                </a:pPr>
                <a:endParaRPr lang="en-GB" sz="1200" dirty="0">
                  <a:solidFill>
                    <a:srgbClr val="FFFFFF"/>
                  </a:solidFill>
                  <a:latin typeface="Gill Sans MT" charset="0"/>
                  <a:ea typeface="Gill Sans MT" charset="0"/>
                  <a:cs typeface="Gill Sans MT" charset="0"/>
                </a:endParaRPr>
              </a:p>
              <a:p>
                <a:pPr marL="205740" indent="-205740" defTabSz="548640" eaLnBrk="0" fontAlgn="base" hangingPunct="0">
                  <a:spcBef>
                    <a:spcPct val="0"/>
                  </a:spcBef>
                  <a:spcAft>
                    <a:spcPct val="0"/>
                  </a:spcAft>
                  <a:buFont typeface="Arial" charset="0"/>
                  <a:buChar char="•"/>
                </a:pPr>
                <a:r>
                  <a:rPr lang="en-GB" sz="1200" dirty="0">
                    <a:solidFill>
                      <a:srgbClr val="FFFFFF"/>
                    </a:solidFill>
                    <a:latin typeface="Gill Sans MT" charset="0"/>
                    <a:ea typeface="Gill Sans MT" charset="0"/>
                    <a:cs typeface="Gill Sans MT" charset="0"/>
                  </a:rPr>
                  <a:t>Feeling as if others could benefit from the course</a:t>
                </a:r>
              </a:p>
              <a:p>
                <a:pPr marL="411480" indent="-411480" defTabSz="548640" eaLnBrk="0" fontAlgn="base" hangingPunct="0">
                  <a:spcBef>
                    <a:spcPct val="0"/>
                  </a:spcBef>
                  <a:buClr>
                    <a:srgbClr val="1F497D"/>
                  </a:buClr>
                  <a:buFont typeface="+mj-lt"/>
                  <a:buAutoNum type="arabicPeriod"/>
                </a:pPr>
                <a:endParaRPr lang="en-GB" sz="1200" dirty="0">
                  <a:solidFill>
                    <a:srgbClr val="231F20"/>
                  </a:solidFill>
                  <a:latin typeface="Gill Sans MT" charset="0"/>
                  <a:ea typeface="Gill Sans MT" charset="0"/>
                  <a:cs typeface="Gill Sans MT" charset="0"/>
                </a:endParaRPr>
              </a:p>
              <a:p>
                <a:pPr marL="411480" indent="-411480" defTabSz="548640" eaLnBrk="0" fontAlgn="base" hangingPunct="0">
                  <a:spcBef>
                    <a:spcPct val="0"/>
                  </a:spcBef>
                  <a:buClr>
                    <a:srgbClr val="1F497D"/>
                  </a:buClr>
                  <a:buFont typeface="+mj-lt"/>
                  <a:buAutoNum type="arabicPeriod"/>
                </a:pPr>
                <a:endParaRPr lang="en-GB" sz="1200" dirty="0">
                  <a:solidFill>
                    <a:srgbClr val="231F20"/>
                  </a:solidFill>
                  <a:latin typeface="Gill Sans MT" charset="0"/>
                  <a:ea typeface="Gill Sans MT" charset="0"/>
                  <a:cs typeface="Gill Sans MT" charset="0"/>
                </a:endParaRPr>
              </a:p>
              <a:p>
                <a:pPr marL="411480" indent="-411480" defTabSz="548640" eaLnBrk="0" fontAlgn="base" hangingPunct="0">
                  <a:spcBef>
                    <a:spcPct val="0"/>
                  </a:spcBef>
                  <a:buClr>
                    <a:srgbClr val="1F497D"/>
                  </a:buClr>
                  <a:buFont typeface="+mj-lt"/>
                  <a:buAutoNum type="arabicParenR"/>
                </a:pPr>
                <a:endParaRPr lang="en-GB" sz="1200" dirty="0">
                  <a:solidFill>
                    <a:srgbClr val="231F20"/>
                  </a:solidFill>
                  <a:latin typeface="Gill Sans MT" charset="0"/>
                  <a:ea typeface="Gill Sans MT" charset="0"/>
                  <a:cs typeface="Gill Sans MT" charset="0"/>
                </a:endParaRPr>
              </a:p>
              <a:p>
                <a:pPr marL="411480" indent="-411480" defTabSz="548640" eaLnBrk="0" fontAlgn="base" hangingPunct="0">
                  <a:spcBef>
                    <a:spcPct val="0"/>
                  </a:spcBef>
                  <a:buClr>
                    <a:srgbClr val="1F497D"/>
                  </a:buClr>
                  <a:buFont typeface="+mj-lt"/>
                  <a:buAutoNum type="arabicParenR"/>
                </a:pPr>
                <a:endParaRPr lang="en-GB" sz="1200" dirty="0">
                  <a:solidFill>
                    <a:srgbClr val="231F20"/>
                  </a:solidFill>
                  <a:latin typeface="Calibri"/>
                  <a:ea typeface="Calibri"/>
                  <a:cs typeface="Times New Roman"/>
                </a:endParaRPr>
              </a:p>
              <a:p>
                <a:pPr defTabSz="548640" eaLnBrk="0" fontAlgn="base" hangingPunct="0">
                  <a:spcBef>
                    <a:spcPct val="0"/>
                  </a:spcBef>
                  <a:spcAft>
                    <a:spcPct val="0"/>
                  </a:spcAft>
                </a:pPr>
                <a:endParaRPr lang="en-GB" sz="1200" dirty="0">
                  <a:solidFill>
                    <a:srgbClr val="231F20"/>
                  </a:solidFill>
                  <a:latin typeface="Gill Sans MT" panose="020B0502020104020203" pitchFamily="34" charset="0"/>
                </a:endParaRPr>
              </a:p>
              <a:p>
                <a:pPr defTabSz="548640" eaLnBrk="0" fontAlgn="base" hangingPunct="0">
                  <a:spcBef>
                    <a:spcPct val="0"/>
                  </a:spcBef>
                  <a:spcAft>
                    <a:spcPct val="0"/>
                  </a:spcAft>
                </a:pPr>
                <a:endParaRPr lang="en-GB" sz="1200" dirty="0">
                  <a:solidFill>
                    <a:srgbClr val="231F20"/>
                  </a:solidFill>
                  <a:latin typeface="Gill Sans MT" panose="020B0502020104020203" pitchFamily="34" charset="0"/>
                </a:endParaRPr>
              </a:p>
            </p:txBody>
          </p:sp>
        </p:grpSp>
      </p:grpSp>
      <p:pic>
        <p:nvPicPr>
          <p:cNvPr id="51" name="Picture 50"/>
          <p:cNvPicPr>
            <a:picLocks noChangeAspect="1"/>
          </p:cNvPicPr>
          <p:nvPr/>
        </p:nvPicPr>
        <p:blipFill>
          <a:blip r:embed="rId6"/>
          <a:stretch>
            <a:fillRect/>
          </a:stretch>
        </p:blipFill>
        <p:spPr>
          <a:xfrm>
            <a:off x="9433587" y="96469"/>
            <a:ext cx="946367" cy="630911"/>
          </a:xfrm>
          <a:prstGeom prst="rect">
            <a:avLst/>
          </a:prstGeom>
        </p:spPr>
      </p:pic>
    </p:spTree>
    <p:extLst>
      <p:ext uri="{BB962C8B-B14F-4D97-AF65-F5344CB8AC3E}">
        <p14:creationId xmlns:p14="http://schemas.microsoft.com/office/powerpoint/2010/main" val="42265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214" y="400747"/>
            <a:ext cx="8669653" cy="5639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25481" y="6538498"/>
            <a:ext cx="7690501" cy="203133"/>
          </a:xfrm>
          <a:prstGeom prst="rect">
            <a:avLst/>
          </a:prstGeom>
          <a:noFill/>
        </p:spPr>
        <p:txBody>
          <a:bodyPr wrap="square" rtlCol="0">
            <a:spAutoFit/>
          </a:bodyPr>
          <a:lstStyle/>
          <a:p>
            <a:pPr defTabSz="548640" eaLnBrk="0" fontAlgn="base" hangingPunct="0">
              <a:spcBef>
                <a:spcPct val="0"/>
              </a:spcBef>
              <a:spcAft>
                <a:spcPct val="0"/>
              </a:spcAft>
            </a:pPr>
            <a:r>
              <a:rPr lang="en-GB" sz="720" dirty="0">
                <a:solidFill>
                  <a:srgbClr val="231F20"/>
                </a:solidFill>
                <a:latin typeface="Calibri" panose="020F0502020204030204" pitchFamily="34" charset="0"/>
              </a:rPr>
              <a:t>(</a:t>
            </a:r>
            <a:r>
              <a:rPr lang="en-GB" sz="720" dirty="0" err="1">
                <a:solidFill>
                  <a:srgbClr val="231F20"/>
                </a:solidFill>
                <a:latin typeface="Calibri" panose="020F0502020204030204" pitchFamily="34" charset="0"/>
              </a:rPr>
              <a:t>Perlo</a:t>
            </a:r>
            <a:r>
              <a:rPr lang="en-GB" sz="720" dirty="0">
                <a:solidFill>
                  <a:srgbClr val="231F20"/>
                </a:solidFill>
                <a:latin typeface="Calibri" panose="020F0502020204030204" pitchFamily="34" charset="0"/>
              </a:rPr>
              <a:t> J, </a:t>
            </a:r>
            <a:r>
              <a:rPr lang="en-GB" sz="720" dirty="0" err="1">
                <a:solidFill>
                  <a:srgbClr val="231F20"/>
                </a:solidFill>
                <a:latin typeface="Calibri" panose="020F0502020204030204" pitchFamily="34" charset="0"/>
              </a:rPr>
              <a:t>Balik</a:t>
            </a:r>
            <a:r>
              <a:rPr lang="en-GB" sz="720" dirty="0">
                <a:solidFill>
                  <a:srgbClr val="231F20"/>
                </a:solidFill>
                <a:latin typeface="Calibri" panose="020F0502020204030204" pitchFamily="34" charset="0"/>
              </a:rPr>
              <a:t> B, </a:t>
            </a:r>
            <a:r>
              <a:rPr lang="en-GB" sz="720" dirty="0" err="1">
                <a:solidFill>
                  <a:srgbClr val="231F20"/>
                </a:solidFill>
                <a:latin typeface="Calibri" panose="020F0502020204030204" pitchFamily="34" charset="0"/>
              </a:rPr>
              <a:t>Swensen</a:t>
            </a:r>
            <a:r>
              <a:rPr lang="en-GB" sz="720" dirty="0">
                <a:solidFill>
                  <a:srgbClr val="231F20"/>
                </a:solidFill>
                <a:latin typeface="Calibri" panose="020F0502020204030204" pitchFamily="34" charset="0"/>
              </a:rPr>
              <a:t> S, </a:t>
            </a:r>
            <a:r>
              <a:rPr lang="en-GB" sz="720" dirty="0" err="1">
                <a:solidFill>
                  <a:srgbClr val="231F20"/>
                </a:solidFill>
                <a:latin typeface="Calibri" panose="020F0502020204030204" pitchFamily="34" charset="0"/>
              </a:rPr>
              <a:t>Kabcenell</a:t>
            </a:r>
            <a:r>
              <a:rPr lang="en-GB" sz="720" dirty="0">
                <a:solidFill>
                  <a:srgbClr val="231F20"/>
                </a:solidFill>
                <a:latin typeface="Calibri" panose="020F0502020204030204" pitchFamily="34" charset="0"/>
              </a:rPr>
              <a:t> A, Landsman J, </a:t>
            </a:r>
            <a:r>
              <a:rPr lang="en-GB" sz="720" dirty="0" err="1">
                <a:solidFill>
                  <a:srgbClr val="231F20"/>
                </a:solidFill>
                <a:latin typeface="Calibri" panose="020F0502020204030204" pitchFamily="34" charset="0"/>
              </a:rPr>
              <a:t>Feeley</a:t>
            </a:r>
            <a:r>
              <a:rPr lang="en-GB" sz="720" dirty="0">
                <a:solidFill>
                  <a:srgbClr val="231F20"/>
                </a:solidFill>
                <a:latin typeface="Calibri" panose="020F0502020204030204" pitchFamily="34" charset="0"/>
              </a:rPr>
              <a:t> D. </a:t>
            </a:r>
            <a:r>
              <a:rPr lang="en-GB" sz="720" i="1" dirty="0">
                <a:solidFill>
                  <a:srgbClr val="231F20"/>
                </a:solidFill>
                <a:latin typeface="Calibri" panose="020F0502020204030204" pitchFamily="34" charset="0"/>
              </a:rPr>
              <a:t>IHI Framework for Improving Joy in Work. </a:t>
            </a:r>
            <a:r>
              <a:rPr lang="en-GB" sz="720" dirty="0">
                <a:solidFill>
                  <a:srgbClr val="231F20"/>
                </a:solidFill>
                <a:latin typeface="Calibri" panose="020F0502020204030204" pitchFamily="34" charset="0"/>
              </a:rPr>
              <a:t>IHI White Paper. Cambridge, Massachusetts: Institute for Healthcare Improvement; 2017.) </a:t>
            </a:r>
          </a:p>
        </p:txBody>
      </p:sp>
    </p:spTree>
    <p:extLst>
      <p:ext uri="{BB962C8B-B14F-4D97-AF65-F5344CB8AC3E}">
        <p14:creationId xmlns:p14="http://schemas.microsoft.com/office/powerpoint/2010/main" val="1679696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1BEA-52B9-4201-96F3-1EDC4C1C1A9A}"/>
              </a:ext>
            </a:extLst>
          </p:cNvPr>
          <p:cNvSpPr>
            <a:spLocks noGrp="1"/>
          </p:cNvSpPr>
          <p:nvPr>
            <p:ph type="title"/>
          </p:nvPr>
        </p:nvSpPr>
        <p:spPr>
          <a:xfrm>
            <a:off x="1981200" y="236538"/>
            <a:ext cx="8229600" cy="1143000"/>
          </a:xfrm>
        </p:spPr>
        <p:txBody>
          <a:bodyPr/>
          <a:lstStyle/>
          <a:p>
            <a:r>
              <a:rPr lang="en-AU" dirty="0">
                <a:solidFill>
                  <a:srgbClr val="C00000"/>
                </a:solidFill>
                <a:latin typeface="Arial Rounded MT Bold" panose="020F0704030504030204" pitchFamily="34" charset="0"/>
              </a:rPr>
              <a:t>ACT  on Purpose</a:t>
            </a:r>
          </a:p>
        </p:txBody>
      </p:sp>
      <p:sp>
        <p:nvSpPr>
          <p:cNvPr id="3" name="Content Placeholder 2">
            <a:extLst>
              <a:ext uri="{FF2B5EF4-FFF2-40B4-BE49-F238E27FC236}">
                <a16:creationId xmlns:a16="http://schemas.microsoft.com/office/drawing/2014/main" id="{BEAEE77A-6F27-45D0-B4B7-B4481ADC586C}"/>
              </a:ext>
            </a:extLst>
          </p:cNvPr>
          <p:cNvSpPr>
            <a:spLocks noGrp="1"/>
          </p:cNvSpPr>
          <p:nvPr>
            <p:ph idx="1"/>
          </p:nvPr>
        </p:nvSpPr>
        <p:spPr>
          <a:xfrm>
            <a:off x="1981200" y="2654195"/>
            <a:ext cx="8229600" cy="4013173"/>
          </a:xfrm>
        </p:spPr>
        <p:txBody>
          <a:bodyPr>
            <a:normAutofit lnSpcReduction="10000"/>
          </a:bodyPr>
          <a:lstStyle/>
          <a:p>
            <a:pPr>
              <a:spcAft>
                <a:spcPts val="1200"/>
              </a:spcAft>
              <a:buClr>
                <a:srgbClr val="C00000"/>
              </a:buClr>
            </a:pPr>
            <a:r>
              <a:rPr lang="en-AU" dirty="0">
                <a:latin typeface="+mj-lt"/>
              </a:rPr>
              <a:t>Offered to La Trobe University staff as part of the Staff Wellbeing initiative (2016 onward)</a:t>
            </a:r>
          </a:p>
          <a:p>
            <a:pPr>
              <a:spcAft>
                <a:spcPts val="1200"/>
              </a:spcAft>
              <a:buClr>
                <a:srgbClr val="C00000"/>
              </a:buClr>
            </a:pPr>
            <a:r>
              <a:rPr lang="en-AU" dirty="0">
                <a:latin typeface="+mj-lt"/>
              </a:rPr>
              <a:t>Run by Provisional Psychologists (trainees) and the Clinic Director (EM)</a:t>
            </a:r>
          </a:p>
          <a:p>
            <a:pPr>
              <a:spcAft>
                <a:spcPts val="1200"/>
              </a:spcAft>
              <a:buClr>
                <a:srgbClr val="C00000"/>
              </a:buClr>
            </a:pPr>
            <a:r>
              <a:rPr lang="en-AU" dirty="0">
                <a:latin typeface="+mj-lt"/>
              </a:rPr>
              <a:t>3+1 Acceptance &amp; Commitment Training format </a:t>
            </a:r>
          </a:p>
          <a:p>
            <a:pPr lvl="1">
              <a:spcAft>
                <a:spcPts val="1200"/>
              </a:spcAft>
              <a:buClr>
                <a:srgbClr val="C00000"/>
              </a:buClr>
            </a:pPr>
            <a:r>
              <a:rPr lang="en-AU" dirty="0">
                <a:latin typeface="+mj-lt"/>
              </a:rPr>
              <a:t>Based on Flaxman, Bond &amp; </a:t>
            </a:r>
            <a:r>
              <a:rPr lang="en-AU" dirty="0" err="1">
                <a:latin typeface="+mj-lt"/>
              </a:rPr>
              <a:t>Livheim</a:t>
            </a:r>
            <a:r>
              <a:rPr lang="en-AU" dirty="0">
                <a:latin typeface="+mj-lt"/>
              </a:rPr>
              <a:t> (2013) protocol</a:t>
            </a:r>
          </a:p>
          <a:p>
            <a:pPr>
              <a:spcAft>
                <a:spcPts val="1200"/>
              </a:spcAft>
              <a:buClr>
                <a:srgbClr val="C00000"/>
              </a:buClr>
            </a:pPr>
            <a:r>
              <a:rPr lang="en-AU" dirty="0">
                <a:latin typeface="+mj-lt"/>
              </a:rPr>
              <a:t>Ongoing service evaluation through the LTU Psychology Clinic </a:t>
            </a:r>
          </a:p>
          <a:p>
            <a:pPr>
              <a:buClr>
                <a:srgbClr val="C00000"/>
              </a:buClr>
            </a:pPr>
            <a:endParaRPr lang="en-AU" dirty="0">
              <a:latin typeface="+mj-lt"/>
            </a:endParaRPr>
          </a:p>
          <a:p>
            <a:endParaRPr lang="en-AU" dirty="0">
              <a:latin typeface="+mj-lt"/>
            </a:endParaRPr>
          </a:p>
          <a:p>
            <a:endParaRPr lang="en-AU" dirty="0"/>
          </a:p>
        </p:txBody>
      </p:sp>
      <p:sp>
        <p:nvSpPr>
          <p:cNvPr id="4" name="Slide Number Placeholder 3">
            <a:extLst>
              <a:ext uri="{FF2B5EF4-FFF2-40B4-BE49-F238E27FC236}">
                <a16:creationId xmlns:a16="http://schemas.microsoft.com/office/drawing/2014/main" id="{00FFC5F2-953E-46E5-9A01-28566AC97F5E}"/>
              </a:ext>
            </a:extLst>
          </p:cNvPr>
          <p:cNvSpPr>
            <a:spLocks noGrp="1"/>
          </p:cNvSpPr>
          <p:nvPr>
            <p:ph type="sldNum" sz="quarter" idx="12"/>
          </p:nvPr>
        </p:nvSpPr>
        <p:spPr/>
        <p:txBody>
          <a:bodyPr/>
          <a:lstStyle/>
          <a:p>
            <a:pPr>
              <a:defRPr/>
            </a:pPr>
            <a:fld id="{29C842C1-153D-41EE-A13E-4A8674346654}" type="slidenum">
              <a:rPr lang="en-GB" altLang="en-US" smtClean="0"/>
              <a:pPr>
                <a:defRPr/>
              </a:pPr>
              <a:t>26</a:t>
            </a:fld>
            <a:endParaRPr lang="en-GB" altLang="en-US"/>
          </a:p>
        </p:txBody>
      </p:sp>
      <p:pic>
        <p:nvPicPr>
          <p:cNvPr id="5" name="Picture 2">
            <a:extLst>
              <a:ext uri="{FF2B5EF4-FFF2-40B4-BE49-F238E27FC236}">
                <a16:creationId xmlns:a16="http://schemas.microsoft.com/office/drawing/2014/main" id="{FE32EF3B-68D3-47EA-97F4-D53C2BA7AE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0113" y="533400"/>
            <a:ext cx="3230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D9024BE-6BF7-4546-9442-EB5C24D24606}"/>
              </a:ext>
            </a:extLst>
          </p:cNvPr>
          <p:cNvSpPr txBox="1"/>
          <p:nvPr/>
        </p:nvSpPr>
        <p:spPr>
          <a:xfrm>
            <a:off x="990553" y="1834470"/>
            <a:ext cx="9776138" cy="584775"/>
          </a:xfrm>
          <a:prstGeom prst="rect">
            <a:avLst/>
          </a:prstGeom>
          <a:noFill/>
        </p:spPr>
        <p:txBody>
          <a:bodyPr wrap="none" rtlCol="0">
            <a:spAutoFit/>
          </a:bodyPr>
          <a:lstStyle/>
          <a:p>
            <a:r>
              <a:rPr lang="en-US" sz="3200" dirty="0">
                <a:solidFill>
                  <a:srgbClr val="113743"/>
                </a:solidFill>
                <a:latin typeface="Helvetica" charset="0"/>
                <a:ea typeface="Helvetica" charset="0"/>
                <a:cs typeface="Helvetica" charset="0"/>
              </a:rPr>
              <a:t>Dr Eric Morris, La Trobe University Psychology Clinic</a:t>
            </a:r>
          </a:p>
        </p:txBody>
      </p:sp>
    </p:spTree>
    <p:extLst>
      <p:ext uri="{BB962C8B-B14F-4D97-AF65-F5344CB8AC3E}">
        <p14:creationId xmlns:p14="http://schemas.microsoft.com/office/powerpoint/2010/main" val="972598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1BEA-52B9-4201-96F3-1EDC4C1C1A9A}"/>
              </a:ext>
            </a:extLst>
          </p:cNvPr>
          <p:cNvSpPr>
            <a:spLocks noGrp="1"/>
          </p:cNvSpPr>
          <p:nvPr>
            <p:ph type="title"/>
          </p:nvPr>
        </p:nvSpPr>
        <p:spPr>
          <a:xfrm>
            <a:off x="1981200" y="236538"/>
            <a:ext cx="8229600" cy="1143000"/>
          </a:xfrm>
        </p:spPr>
        <p:txBody>
          <a:bodyPr/>
          <a:lstStyle/>
          <a:p>
            <a:r>
              <a:rPr lang="en-AU" dirty="0">
                <a:solidFill>
                  <a:srgbClr val="C00000"/>
                </a:solidFill>
                <a:latin typeface="Arial Rounded MT Bold" panose="020F0704030504030204" pitchFamily="34" charset="0"/>
              </a:rPr>
              <a:t>ACT on Purpose</a:t>
            </a:r>
          </a:p>
        </p:txBody>
      </p:sp>
      <p:sp>
        <p:nvSpPr>
          <p:cNvPr id="3" name="Content Placeholder 2">
            <a:extLst>
              <a:ext uri="{FF2B5EF4-FFF2-40B4-BE49-F238E27FC236}">
                <a16:creationId xmlns:a16="http://schemas.microsoft.com/office/drawing/2014/main" id="{BEAEE77A-6F27-45D0-B4B7-B4481ADC586C}"/>
              </a:ext>
            </a:extLst>
          </p:cNvPr>
          <p:cNvSpPr>
            <a:spLocks noGrp="1"/>
          </p:cNvSpPr>
          <p:nvPr>
            <p:ph idx="1"/>
          </p:nvPr>
        </p:nvSpPr>
        <p:spPr/>
        <p:txBody>
          <a:bodyPr/>
          <a:lstStyle/>
          <a:p>
            <a:pPr>
              <a:buClr>
                <a:srgbClr val="C00000"/>
              </a:buClr>
            </a:pPr>
            <a:r>
              <a:rPr lang="en-AU" dirty="0">
                <a:latin typeface="+mj-lt"/>
              </a:rPr>
              <a:t>2016 – 2019 : 110 participants completed pre, post or a combination of outcome measurement (from 17 groups)</a:t>
            </a:r>
          </a:p>
          <a:p>
            <a:pPr>
              <a:buClr>
                <a:srgbClr val="C00000"/>
              </a:buClr>
            </a:pPr>
            <a:r>
              <a:rPr lang="en-AU" dirty="0">
                <a:latin typeface="+mj-lt"/>
              </a:rPr>
              <a:t>Respondents:  92 female, 16 male, 2 undisclosed gender</a:t>
            </a:r>
          </a:p>
          <a:p>
            <a:pPr>
              <a:buClr>
                <a:srgbClr val="C00000"/>
              </a:buClr>
            </a:pPr>
            <a:r>
              <a:rPr lang="en-AU" dirty="0">
                <a:latin typeface="+mj-lt"/>
              </a:rPr>
              <a:t>Nearly all Professional &amp; Administration staff, very few academics participating</a:t>
            </a:r>
          </a:p>
          <a:p>
            <a:pPr>
              <a:buClr>
                <a:srgbClr val="C00000"/>
              </a:buClr>
            </a:pPr>
            <a:r>
              <a:rPr lang="en-AU" dirty="0">
                <a:latin typeface="+mj-lt"/>
              </a:rPr>
              <a:t>Evaluation, pre- and post-groups: </a:t>
            </a:r>
          </a:p>
          <a:p>
            <a:pPr lvl="1">
              <a:buClr>
                <a:srgbClr val="C00000"/>
              </a:buClr>
            </a:pPr>
            <a:r>
              <a:rPr lang="en-AU" b="1" dirty="0">
                <a:latin typeface="+mj-lt"/>
              </a:rPr>
              <a:t>Wellbeing </a:t>
            </a:r>
            <a:r>
              <a:rPr lang="en-AU" dirty="0">
                <a:latin typeface="+mj-lt"/>
              </a:rPr>
              <a:t>– General Health Questionnaire-12</a:t>
            </a:r>
          </a:p>
          <a:p>
            <a:pPr lvl="1">
              <a:buClr>
                <a:srgbClr val="C00000"/>
              </a:buClr>
            </a:pPr>
            <a:r>
              <a:rPr lang="en-AU" b="1" dirty="0">
                <a:latin typeface="+mj-lt"/>
              </a:rPr>
              <a:t>Psychological flexibility </a:t>
            </a:r>
            <a:r>
              <a:rPr lang="en-AU" dirty="0">
                <a:latin typeface="+mj-lt"/>
              </a:rPr>
              <a:t>– Workplace Acceptance &amp; Action Questionnaire </a:t>
            </a:r>
          </a:p>
          <a:p>
            <a:pPr lvl="1">
              <a:buClr>
                <a:srgbClr val="C00000"/>
              </a:buClr>
            </a:pPr>
            <a:r>
              <a:rPr lang="en-AU" b="1" dirty="0">
                <a:latin typeface="+mj-lt"/>
              </a:rPr>
              <a:t>Mindfulness</a:t>
            </a:r>
            <a:r>
              <a:rPr lang="en-AU" dirty="0">
                <a:latin typeface="+mj-lt"/>
              </a:rPr>
              <a:t> – Mindful Attention &amp; Awareness Scale </a:t>
            </a:r>
          </a:p>
          <a:p>
            <a:pPr>
              <a:buClr>
                <a:srgbClr val="C00000"/>
              </a:buClr>
            </a:pPr>
            <a:endParaRPr lang="en-AU" dirty="0">
              <a:latin typeface="+mj-lt"/>
            </a:endParaRPr>
          </a:p>
          <a:p>
            <a:endParaRPr lang="en-AU" dirty="0">
              <a:latin typeface="+mj-lt"/>
            </a:endParaRPr>
          </a:p>
          <a:p>
            <a:endParaRPr lang="en-AU" dirty="0"/>
          </a:p>
        </p:txBody>
      </p:sp>
      <p:sp>
        <p:nvSpPr>
          <p:cNvPr id="4" name="Slide Number Placeholder 3">
            <a:extLst>
              <a:ext uri="{FF2B5EF4-FFF2-40B4-BE49-F238E27FC236}">
                <a16:creationId xmlns:a16="http://schemas.microsoft.com/office/drawing/2014/main" id="{00FFC5F2-953E-46E5-9A01-28566AC97F5E}"/>
              </a:ext>
            </a:extLst>
          </p:cNvPr>
          <p:cNvSpPr>
            <a:spLocks noGrp="1"/>
          </p:cNvSpPr>
          <p:nvPr>
            <p:ph type="sldNum" sz="quarter" idx="12"/>
          </p:nvPr>
        </p:nvSpPr>
        <p:spPr/>
        <p:txBody>
          <a:bodyPr/>
          <a:lstStyle/>
          <a:p>
            <a:pPr>
              <a:defRPr/>
            </a:pPr>
            <a:fld id="{29C842C1-153D-41EE-A13E-4A8674346654}" type="slidenum">
              <a:rPr lang="en-GB" altLang="en-US" smtClean="0"/>
              <a:pPr>
                <a:defRPr/>
              </a:pPr>
              <a:t>27</a:t>
            </a:fld>
            <a:endParaRPr lang="en-GB" altLang="en-US"/>
          </a:p>
        </p:txBody>
      </p:sp>
      <p:pic>
        <p:nvPicPr>
          <p:cNvPr id="5" name="Picture 2">
            <a:extLst>
              <a:ext uri="{FF2B5EF4-FFF2-40B4-BE49-F238E27FC236}">
                <a16:creationId xmlns:a16="http://schemas.microsoft.com/office/drawing/2014/main" id="{FE32EF3B-68D3-47EA-97F4-D53C2BA7AE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0113" y="533400"/>
            <a:ext cx="3230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574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1BEA-52B9-4201-96F3-1EDC4C1C1A9A}"/>
              </a:ext>
            </a:extLst>
          </p:cNvPr>
          <p:cNvSpPr>
            <a:spLocks noGrp="1"/>
          </p:cNvSpPr>
          <p:nvPr>
            <p:ph type="title"/>
          </p:nvPr>
        </p:nvSpPr>
        <p:spPr>
          <a:xfrm>
            <a:off x="1981200" y="236538"/>
            <a:ext cx="8229600" cy="1143000"/>
          </a:xfrm>
        </p:spPr>
        <p:txBody>
          <a:bodyPr/>
          <a:lstStyle/>
          <a:p>
            <a:r>
              <a:rPr lang="en-AU" dirty="0">
                <a:solidFill>
                  <a:srgbClr val="C00000"/>
                </a:solidFill>
                <a:latin typeface="Arial Rounded MT Bold" panose="020F0704030504030204" pitchFamily="34" charset="0"/>
              </a:rPr>
              <a:t>ACT on Purpose</a:t>
            </a:r>
          </a:p>
        </p:txBody>
      </p:sp>
      <p:sp>
        <p:nvSpPr>
          <p:cNvPr id="4" name="Slide Number Placeholder 3">
            <a:extLst>
              <a:ext uri="{FF2B5EF4-FFF2-40B4-BE49-F238E27FC236}">
                <a16:creationId xmlns:a16="http://schemas.microsoft.com/office/drawing/2014/main" id="{00FFC5F2-953E-46E5-9A01-28566AC97F5E}"/>
              </a:ext>
            </a:extLst>
          </p:cNvPr>
          <p:cNvSpPr>
            <a:spLocks noGrp="1"/>
          </p:cNvSpPr>
          <p:nvPr>
            <p:ph type="sldNum" sz="quarter" idx="12"/>
          </p:nvPr>
        </p:nvSpPr>
        <p:spPr/>
        <p:txBody>
          <a:bodyPr/>
          <a:lstStyle/>
          <a:p>
            <a:pPr>
              <a:defRPr/>
            </a:pPr>
            <a:fld id="{29C842C1-153D-41EE-A13E-4A8674346654}" type="slidenum">
              <a:rPr lang="en-GB" altLang="en-US" smtClean="0"/>
              <a:pPr>
                <a:defRPr/>
              </a:pPr>
              <a:t>28</a:t>
            </a:fld>
            <a:endParaRPr lang="en-GB" altLang="en-US"/>
          </a:p>
        </p:txBody>
      </p:sp>
      <p:pic>
        <p:nvPicPr>
          <p:cNvPr id="5" name="Picture 2">
            <a:extLst>
              <a:ext uri="{FF2B5EF4-FFF2-40B4-BE49-F238E27FC236}">
                <a16:creationId xmlns:a16="http://schemas.microsoft.com/office/drawing/2014/main" id="{FE32EF3B-68D3-47EA-97F4-D53C2BA7AE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0113" y="533400"/>
            <a:ext cx="3230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7">
            <a:extLst>
              <a:ext uri="{FF2B5EF4-FFF2-40B4-BE49-F238E27FC236}">
                <a16:creationId xmlns:a16="http://schemas.microsoft.com/office/drawing/2014/main" id="{0A55DB5D-79F5-5741-8702-474754467282}"/>
              </a:ext>
            </a:extLst>
          </p:cNvPr>
          <p:cNvGraphicFramePr>
            <a:graphicFrameLocks noGrp="1"/>
          </p:cNvGraphicFramePr>
          <p:nvPr>
            <p:ph idx="1"/>
          </p:nvPr>
        </p:nvGraphicFramePr>
        <p:xfrm>
          <a:off x="1981201" y="2384482"/>
          <a:ext cx="8229599" cy="4017324"/>
        </p:xfrm>
        <a:graphic>
          <a:graphicData uri="http://schemas.openxmlformats.org/drawingml/2006/table">
            <a:tbl>
              <a:tblPr firstRow="1" bandRow="1">
                <a:tableStyleId>{5C22544A-7EE6-4342-B048-85BDC9FD1C3A}</a:tableStyleId>
              </a:tblPr>
              <a:tblGrid>
                <a:gridCol w="2716924">
                  <a:extLst>
                    <a:ext uri="{9D8B030D-6E8A-4147-A177-3AD203B41FA5}">
                      <a16:colId xmlns:a16="http://schemas.microsoft.com/office/drawing/2014/main" val="57468280"/>
                    </a:ext>
                  </a:extLst>
                </a:gridCol>
                <a:gridCol w="1408386">
                  <a:extLst>
                    <a:ext uri="{9D8B030D-6E8A-4147-A177-3AD203B41FA5}">
                      <a16:colId xmlns:a16="http://schemas.microsoft.com/office/drawing/2014/main" val="2818904674"/>
                    </a:ext>
                  </a:extLst>
                </a:gridCol>
                <a:gridCol w="796045">
                  <a:extLst>
                    <a:ext uri="{9D8B030D-6E8A-4147-A177-3AD203B41FA5}">
                      <a16:colId xmlns:a16="http://schemas.microsoft.com/office/drawing/2014/main" val="1659349272"/>
                    </a:ext>
                  </a:extLst>
                </a:gridCol>
                <a:gridCol w="1304550">
                  <a:extLst>
                    <a:ext uri="{9D8B030D-6E8A-4147-A177-3AD203B41FA5}">
                      <a16:colId xmlns:a16="http://schemas.microsoft.com/office/drawing/2014/main" val="1028323173"/>
                    </a:ext>
                  </a:extLst>
                </a:gridCol>
                <a:gridCol w="884343">
                  <a:extLst>
                    <a:ext uri="{9D8B030D-6E8A-4147-A177-3AD203B41FA5}">
                      <a16:colId xmlns:a16="http://schemas.microsoft.com/office/drawing/2014/main" val="2520701404"/>
                    </a:ext>
                  </a:extLst>
                </a:gridCol>
                <a:gridCol w="1119351">
                  <a:extLst>
                    <a:ext uri="{9D8B030D-6E8A-4147-A177-3AD203B41FA5}">
                      <a16:colId xmlns:a16="http://schemas.microsoft.com/office/drawing/2014/main" val="2386652302"/>
                    </a:ext>
                  </a:extLst>
                </a:gridCol>
              </a:tblGrid>
              <a:tr h="562874">
                <a:tc>
                  <a:txBody>
                    <a:bodyPr/>
                    <a:lstStyle/>
                    <a:p>
                      <a:r>
                        <a:rPr lang="en-US" dirty="0">
                          <a:latin typeface="+mj-lt"/>
                        </a:rPr>
                        <a:t>Outcome</a:t>
                      </a:r>
                    </a:p>
                  </a:txBody>
                  <a:tcPr>
                    <a:solidFill>
                      <a:srgbClr val="C00000"/>
                    </a:solidFill>
                  </a:tcPr>
                </a:tc>
                <a:tc>
                  <a:txBody>
                    <a:bodyPr/>
                    <a:lstStyle/>
                    <a:p>
                      <a:r>
                        <a:rPr lang="en-US" dirty="0">
                          <a:latin typeface="+mj-lt"/>
                        </a:rPr>
                        <a:t>Measure</a:t>
                      </a:r>
                    </a:p>
                  </a:txBody>
                  <a:tcPr>
                    <a:solidFill>
                      <a:srgbClr val="C00000"/>
                    </a:solidFill>
                  </a:tcPr>
                </a:tc>
                <a:tc>
                  <a:txBody>
                    <a:bodyPr/>
                    <a:lstStyle/>
                    <a:p>
                      <a:pPr algn="ctr"/>
                      <a:r>
                        <a:rPr lang="en-US" dirty="0">
                          <a:latin typeface="+mj-lt"/>
                        </a:rPr>
                        <a:t>N</a:t>
                      </a:r>
                    </a:p>
                  </a:txBody>
                  <a:tcPr>
                    <a:solidFill>
                      <a:srgbClr val="C00000"/>
                    </a:solidFill>
                  </a:tcPr>
                </a:tc>
                <a:tc>
                  <a:txBody>
                    <a:bodyPr/>
                    <a:lstStyle/>
                    <a:p>
                      <a:pPr algn="ctr"/>
                      <a:r>
                        <a:rPr lang="en-US" dirty="0">
                          <a:latin typeface="+mj-lt"/>
                        </a:rPr>
                        <a:t>Mean (SD) </a:t>
                      </a:r>
                    </a:p>
                  </a:txBody>
                  <a:tcPr>
                    <a:solidFill>
                      <a:srgbClr val="C00000"/>
                    </a:solidFill>
                  </a:tcPr>
                </a:tc>
                <a:tc>
                  <a:txBody>
                    <a:bodyPr/>
                    <a:lstStyle/>
                    <a:p>
                      <a:pPr algn="ctr"/>
                      <a:r>
                        <a:rPr lang="en-US" dirty="0">
                          <a:latin typeface="+mj-lt"/>
                        </a:rPr>
                        <a:t>t-test sig</a:t>
                      </a:r>
                    </a:p>
                  </a:txBody>
                  <a:tcPr>
                    <a:solidFill>
                      <a:srgbClr val="C00000"/>
                    </a:solidFill>
                  </a:tcPr>
                </a:tc>
                <a:tc>
                  <a:txBody>
                    <a:bodyPr/>
                    <a:lstStyle/>
                    <a:p>
                      <a:pPr algn="ctr"/>
                      <a:r>
                        <a:rPr lang="en-US" dirty="0">
                          <a:latin typeface="+mj-lt"/>
                        </a:rPr>
                        <a:t>Effect Size (</a:t>
                      </a:r>
                      <a:r>
                        <a:rPr lang="en-US" dirty="0" err="1">
                          <a:latin typeface="+mj-lt"/>
                        </a:rPr>
                        <a:t>d</a:t>
                      </a:r>
                      <a:r>
                        <a:rPr lang="en-US" baseline="-25000" dirty="0" err="1">
                          <a:latin typeface="+mj-lt"/>
                        </a:rPr>
                        <a:t>z</a:t>
                      </a:r>
                      <a:r>
                        <a:rPr lang="en-US" dirty="0">
                          <a:latin typeface="+mj-lt"/>
                        </a:rPr>
                        <a:t>) </a:t>
                      </a:r>
                    </a:p>
                  </a:txBody>
                  <a:tcPr>
                    <a:solidFill>
                      <a:srgbClr val="C00000"/>
                    </a:solidFill>
                  </a:tcPr>
                </a:tc>
                <a:extLst>
                  <a:ext uri="{0D108BD9-81ED-4DB2-BD59-A6C34878D82A}">
                    <a16:rowId xmlns:a16="http://schemas.microsoft.com/office/drawing/2014/main" val="4018160047"/>
                  </a:ext>
                </a:extLst>
              </a:tr>
              <a:tr h="562874">
                <a:tc rowSpan="2">
                  <a:txBody>
                    <a:bodyPr/>
                    <a:lstStyle/>
                    <a:p>
                      <a:pPr algn="l"/>
                      <a:r>
                        <a:rPr lang="en-US" sz="2000" b="1" dirty="0">
                          <a:latin typeface="+mj-lt"/>
                        </a:rPr>
                        <a:t>Wellbeing</a:t>
                      </a:r>
                    </a:p>
                  </a:txBody>
                  <a:tcPr/>
                </a:tc>
                <a:tc>
                  <a:txBody>
                    <a:bodyPr/>
                    <a:lstStyle/>
                    <a:p>
                      <a:r>
                        <a:rPr lang="en-US" dirty="0">
                          <a:latin typeface="+mj-lt"/>
                        </a:rPr>
                        <a:t>GHQ-12 Pre</a:t>
                      </a:r>
                    </a:p>
                  </a:txBody>
                  <a:tcPr/>
                </a:tc>
                <a:tc>
                  <a:txBody>
                    <a:bodyPr/>
                    <a:lstStyle/>
                    <a:p>
                      <a:pPr algn="ctr"/>
                      <a:r>
                        <a:rPr lang="en-US" dirty="0">
                          <a:latin typeface="+mj-lt"/>
                        </a:rPr>
                        <a:t>49</a:t>
                      </a:r>
                    </a:p>
                  </a:txBody>
                  <a:tcPr/>
                </a:tc>
                <a:tc>
                  <a:txBody>
                    <a:bodyPr/>
                    <a:lstStyle/>
                    <a:p>
                      <a:pPr algn="ctr"/>
                      <a:r>
                        <a:rPr lang="en-US" dirty="0">
                          <a:latin typeface="+mj-lt"/>
                        </a:rPr>
                        <a:t>5.00 (4.56)</a:t>
                      </a:r>
                    </a:p>
                  </a:txBody>
                  <a:tcPr/>
                </a:tc>
                <a:tc>
                  <a:txBody>
                    <a:bodyPr/>
                    <a:lstStyle/>
                    <a:p>
                      <a:pPr algn="ctr"/>
                      <a:endParaRPr lang="en-US" dirty="0">
                        <a:latin typeface="+mj-lt"/>
                      </a:endParaRPr>
                    </a:p>
                  </a:txBody>
                  <a:tcPr/>
                </a:tc>
                <a:tc>
                  <a:txBody>
                    <a:bodyPr/>
                    <a:lstStyle/>
                    <a:p>
                      <a:pPr algn="ctr"/>
                      <a:endParaRPr lang="en-US">
                        <a:latin typeface="+mj-lt"/>
                      </a:endParaRPr>
                    </a:p>
                  </a:txBody>
                  <a:tcPr/>
                </a:tc>
                <a:extLst>
                  <a:ext uri="{0D108BD9-81ED-4DB2-BD59-A6C34878D82A}">
                    <a16:rowId xmlns:a16="http://schemas.microsoft.com/office/drawing/2014/main" val="4230743478"/>
                  </a:ext>
                </a:extLst>
              </a:tr>
              <a:tr h="562874">
                <a:tc vMerge="1">
                  <a:txBody>
                    <a:bodyPr/>
                    <a:lstStyle/>
                    <a:p>
                      <a:endParaRPr lang="en-US" dirty="0">
                        <a:latin typeface="+mj-lt"/>
                      </a:endParaRPr>
                    </a:p>
                  </a:txBody>
                  <a:tcPr/>
                </a:tc>
                <a:tc>
                  <a:txBody>
                    <a:bodyPr/>
                    <a:lstStyle/>
                    <a:p>
                      <a:r>
                        <a:rPr lang="en-US" dirty="0">
                          <a:latin typeface="+mj-lt"/>
                        </a:rPr>
                        <a:t>GHQ-12 Post</a:t>
                      </a:r>
                    </a:p>
                  </a:txBody>
                  <a:tcPr/>
                </a:tc>
                <a:tc>
                  <a:txBody>
                    <a:bodyPr/>
                    <a:lstStyle/>
                    <a:p>
                      <a:pPr algn="ctr"/>
                      <a:r>
                        <a:rPr lang="en-US" dirty="0">
                          <a:latin typeface="+mj-lt"/>
                        </a:rPr>
                        <a:t>49</a:t>
                      </a:r>
                    </a:p>
                  </a:txBody>
                  <a:tcPr/>
                </a:tc>
                <a:tc>
                  <a:txBody>
                    <a:bodyPr/>
                    <a:lstStyle/>
                    <a:p>
                      <a:pPr algn="ctr"/>
                      <a:r>
                        <a:rPr lang="en-US" dirty="0">
                          <a:latin typeface="+mj-lt"/>
                        </a:rPr>
                        <a:t>3.89 (3.90)</a:t>
                      </a:r>
                    </a:p>
                  </a:txBody>
                  <a:tcPr/>
                </a:tc>
                <a:tc>
                  <a:txBody>
                    <a:bodyPr/>
                    <a:lstStyle/>
                    <a:p>
                      <a:pPr algn="ctr"/>
                      <a:r>
                        <a:rPr lang="en-US" dirty="0">
                          <a:latin typeface="+mj-lt"/>
                        </a:rPr>
                        <a:t>.001</a:t>
                      </a:r>
                    </a:p>
                  </a:txBody>
                  <a:tcPr/>
                </a:tc>
                <a:tc>
                  <a:txBody>
                    <a:bodyPr/>
                    <a:lstStyle/>
                    <a:p>
                      <a:pPr algn="ctr"/>
                      <a:r>
                        <a:rPr lang="en-US" dirty="0">
                          <a:latin typeface="+mj-lt"/>
                        </a:rPr>
                        <a:t>0.49</a:t>
                      </a:r>
                    </a:p>
                  </a:txBody>
                  <a:tcPr/>
                </a:tc>
                <a:extLst>
                  <a:ext uri="{0D108BD9-81ED-4DB2-BD59-A6C34878D82A}">
                    <a16:rowId xmlns:a16="http://schemas.microsoft.com/office/drawing/2014/main" val="1287491934"/>
                  </a:ext>
                </a:extLst>
              </a:tr>
              <a:tr h="562874">
                <a:tc rowSpan="2">
                  <a:txBody>
                    <a:bodyPr/>
                    <a:lstStyle/>
                    <a:p>
                      <a:pPr algn="l"/>
                      <a:r>
                        <a:rPr lang="en-US" sz="2000" b="1" dirty="0">
                          <a:latin typeface="+mj-lt"/>
                        </a:rPr>
                        <a:t>Psychological flexibility</a:t>
                      </a:r>
                    </a:p>
                  </a:txBody>
                  <a:tcPr/>
                </a:tc>
                <a:tc>
                  <a:txBody>
                    <a:bodyPr/>
                    <a:lstStyle/>
                    <a:p>
                      <a:r>
                        <a:rPr lang="en-US" dirty="0">
                          <a:latin typeface="+mj-lt"/>
                        </a:rPr>
                        <a:t>WAAQ Pre</a:t>
                      </a:r>
                    </a:p>
                  </a:txBody>
                  <a:tcPr/>
                </a:tc>
                <a:tc>
                  <a:txBody>
                    <a:bodyPr/>
                    <a:lstStyle/>
                    <a:p>
                      <a:pPr algn="ctr"/>
                      <a:r>
                        <a:rPr lang="en-US" dirty="0">
                          <a:latin typeface="+mj-lt"/>
                        </a:rPr>
                        <a:t>57</a:t>
                      </a:r>
                    </a:p>
                  </a:txBody>
                  <a:tcPr/>
                </a:tc>
                <a:tc>
                  <a:txBody>
                    <a:bodyPr/>
                    <a:lstStyle/>
                    <a:p>
                      <a:pPr algn="ctr"/>
                      <a:r>
                        <a:rPr lang="en-US" dirty="0">
                          <a:latin typeface="+mj-lt"/>
                        </a:rPr>
                        <a:t>31.75 (6.27)</a:t>
                      </a: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448211388"/>
                  </a:ext>
                </a:extLst>
              </a:tr>
              <a:tr h="562874">
                <a:tc vMerge="1">
                  <a:txBody>
                    <a:bodyPr/>
                    <a:lstStyle/>
                    <a:p>
                      <a:endParaRPr lang="en-US" dirty="0">
                        <a:latin typeface="+mj-lt"/>
                      </a:endParaRPr>
                    </a:p>
                  </a:txBody>
                  <a:tcPr/>
                </a:tc>
                <a:tc>
                  <a:txBody>
                    <a:bodyPr/>
                    <a:lstStyle/>
                    <a:p>
                      <a:r>
                        <a:rPr lang="en-US" dirty="0">
                          <a:latin typeface="+mj-lt"/>
                        </a:rPr>
                        <a:t>WAAQ Post</a:t>
                      </a:r>
                    </a:p>
                  </a:txBody>
                  <a:tcPr/>
                </a:tc>
                <a:tc>
                  <a:txBody>
                    <a:bodyPr/>
                    <a:lstStyle/>
                    <a:p>
                      <a:pPr algn="ctr"/>
                      <a:r>
                        <a:rPr lang="en-US" dirty="0">
                          <a:latin typeface="+mj-lt"/>
                        </a:rPr>
                        <a:t>57</a:t>
                      </a:r>
                    </a:p>
                  </a:txBody>
                  <a:tcPr/>
                </a:tc>
                <a:tc>
                  <a:txBody>
                    <a:bodyPr/>
                    <a:lstStyle/>
                    <a:p>
                      <a:pPr algn="ctr"/>
                      <a:r>
                        <a:rPr lang="en-US" dirty="0">
                          <a:latin typeface="+mj-lt"/>
                        </a:rPr>
                        <a:t>34.85 (5.25)</a:t>
                      </a:r>
                    </a:p>
                  </a:txBody>
                  <a:tcPr/>
                </a:tc>
                <a:tc>
                  <a:txBody>
                    <a:bodyPr/>
                    <a:lstStyle/>
                    <a:p>
                      <a:pPr algn="ctr"/>
                      <a:r>
                        <a:rPr lang="en-US" dirty="0">
                          <a:latin typeface="+mj-lt"/>
                        </a:rPr>
                        <a:t>.001</a:t>
                      </a:r>
                    </a:p>
                  </a:txBody>
                  <a:tcPr/>
                </a:tc>
                <a:tc>
                  <a:txBody>
                    <a:bodyPr/>
                    <a:lstStyle/>
                    <a:p>
                      <a:pPr algn="ctr"/>
                      <a:r>
                        <a:rPr lang="en-US" dirty="0">
                          <a:latin typeface="+mj-lt"/>
                        </a:rPr>
                        <a:t>0.52</a:t>
                      </a:r>
                    </a:p>
                  </a:txBody>
                  <a:tcPr/>
                </a:tc>
                <a:extLst>
                  <a:ext uri="{0D108BD9-81ED-4DB2-BD59-A6C34878D82A}">
                    <a16:rowId xmlns:a16="http://schemas.microsoft.com/office/drawing/2014/main" val="2105357606"/>
                  </a:ext>
                </a:extLst>
              </a:tr>
              <a:tr h="562874">
                <a:tc rowSpan="2">
                  <a:txBody>
                    <a:bodyPr/>
                    <a:lstStyle/>
                    <a:p>
                      <a:pPr algn="l"/>
                      <a:r>
                        <a:rPr lang="en-US" sz="2000" b="1" dirty="0">
                          <a:latin typeface="+mj-lt"/>
                        </a:rPr>
                        <a:t>Mindfulness</a:t>
                      </a:r>
                    </a:p>
                  </a:txBody>
                  <a:tcPr/>
                </a:tc>
                <a:tc>
                  <a:txBody>
                    <a:bodyPr/>
                    <a:lstStyle/>
                    <a:p>
                      <a:r>
                        <a:rPr lang="en-US" dirty="0">
                          <a:latin typeface="+mj-lt"/>
                        </a:rPr>
                        <a:t>MAAS Pre</a:t>
                      </a:r>
                    </a:p>
                  </a:txBody>
                  <a:tcPr/>
                </a:tc>
                <a:tc>
                  <a:txBody>
                    <a:bodyPr/>
                    <a:lstStyle/>
                    <a:p>
                      <a:pPr algn="ctr"/>
                      <a:r>
                        <a:rPr lang="en-US" dirty="0">
                          <a:latin typeface="+mj-lt"/>
                        </a:rPr>
                        <a:t>54</a:t>
                      </a:r>
                    </a:p>
                  </a:txBody>
                  <a:tcPr/>
                </a:tc>
                <a:tc>
                  <a:txBody>
                    <a:bodyPr/>
                    <a:lstStyle/>
                    <a:p>
                      <a:pPr algn="ctr"/>
                      <a:r>
                        <a:rPr lang="en-US" dirty="0">
                          <a:latin typeface="+mj-lt"/>
                        </a:rPr>
                        <a:t>3.65 (.83)</a:t>
                      </a:r>
                    </a:p>
                  </a:txBody>
                  <a:tcPr/>
                </a:tc>
                <a:tc>
                  <a:txBody>
                    <a:bodyPr/>
                    <a:lstStyle/>
                    <a:p>
                      <a:pPr algn="ctr"/>
                      <a:endParaRPr lang="en-US" dirty="0">
                        <a:latin typeface="+mj-lt"/>
                      </a:endParaRPr>
                    </a:p>
                  </a:txBody>
                  <a:tcPr/>
                </a:tc>
                <a:tc>
                  <a:txBody>
                    <a:bodyPr/>
                    <a:lstStyle/>
                    <a:p>
                      <a:pPr algn="ctr"/>
                      <a:endParaRPr lang="en-US" dirty="0">
                        <a:latin typeface="+mj-lt"/>
                      </a:endParaRPr>
                    </a:p>
                  </a:txBody>
                  <a:tcPr/>
                </a:tc>
                <a:extLst>
                  <a:ext uri="{0D108BD9-81ED-4DB2-BD59-A6C34878D82A}">
                    <a16:rowId xmlns:a16="http://schemas.microsoft.com/office/drawing/2014/main" val="4259955847"/>
                  </a:ext>
                </a:extLst>
              </a:tr>
              <a:tr h="562874">
                <a:tc vMerge="1">
                  <a:txBody>
                    <a:bodyPr/>
                    <a:lstStyle/>
                    <a:p>
                      <a:endParaRPr lang="en-US" dirty="0">
                        <a:latin typeface="+mj-lt"/>
                      </a:endParaRPr>
                    </a:p>
                  </a:txBody>
                  <a:tcPr/>
                </a:tc>
                <a:tc>
                  <a:txBody>
                    <a:bodyPr/>
                    <a:lstStyle/>
                    <a:p>
                      <a:r>
                        <a:rPr lang="en-US" dirty="0">
                          <a:latin typeface="+mj-lt"/>
                        </a:rPr>
                        <a:t>MAAS Post</a:t>
                      </a:r>
                    </a:p>
                  </a:txBody>
                  <a:tcPr/>
                </a:tc>
                <a:tc>
                  <a:txBody>
                    <a:bodyPr/>
                    <a:lstStyle/>
                    <a:p>
                      <a:pPr algn="ctr"/>
                      <a:r>
                        <a:rPr lang="en-US" dirty="0">
                          <a:latin typeface="+mj-lt"/>
                        </a:rPr>
                        <a:t>54</a:t>
                      </a:r>
                    </a:p>
                  </a:txBody>
                  <a:tcPr/>
                </a:tc>
                <a:tc>
                  <a:txBody>
                    <a:bodyPr/>
                    <a:lstStyle/>
                    <a:p>
                      <a:pPr algn="ctr"/>
                      <a:r>
                        <a:rPr lang="en-US" dirty="0">
                          <a:latin typeface="+mj-lt"/>
                        </a:rPr>
                        <a:t>3.92 (.69)</a:t>
                      </a:r>
                    </a:p>
                  </a:txBody>
                  <a:tcPr/>
                </a:tc>
                <a:tc>
                  <a:txBody>
                    <a:bodyPr/>
                    <a:lstStyle/>
                    <a:p>
                      <a:pPr algn="ctr"/>
                      <a:r>
                        <a:rPr lang="en-US" dirty="0">
                          <a:latin typeface="+mj-lt"/>
                        </a:rPr>
                        <a:t>.001</a:t>
                      </a:r>
                    </a:p>
                  </a:txBody>
                  <a:tcPr/>
                </a:tc>
                <a:tc>
                  <a:txBody>
                    <a:bodyPr/>
                    <a:lstStyle/>
                    <a:p>
                      <a:pPr algn="ctr"/>
                      <a:r>
                        <a:rPr lang="en-US" dirty="0">
                          <a:latin typeface="+mj-lt"/>
                        </a:rPr>
                        <a:t>0.52</a:t>
                      </a:r>
                    </a:p>
                  </a:txBody>
                  <a:tcPr/>
                </a:tc>
                <a:extLst>
                  <a:ext uri="{0D108BD9-81ED-4DB2-BD59-A6C34878D82A}">
                    <a16:rowId xmlns:a16="http://schemas.microsoft.com/office/drawing/2014/main" val="2457075740"/>
                  </a:ext>
                </a:extLst>
              </a:tr>
            </a:tbl>
          </a:graphicData>
        </a:graphic>
      </p:graphicFrame>
      <p:sp>
        <p:nvSpPr>
          <p:cNvPr id="9" name="TextBox 8">
            <a:extLst>
              <a:ext uri="{FF2B5EF4-FFF2-40B4-BE49-F238E27FC236}">
                <a16:creationId xmlns:a16="http://schemas.microsoft.com/office/drawing/2014/main" id="{5DB1210C-F162-2D43-B985-F11C1E948F33}"/>
              </a:ext>
            </a:extLst>
          </p:cNvPr>
          <p:cNvSpPr txBox="1"/>
          <p:nvPr/>
        </p:nvSpPr>
        <p:spPr>
          <a:xfrm>
            <a:off x="1981201" y="1725405"/>
            <a:ext cx="5512471" cy="461665"/>
          </a:xfrm>
          <a:prstGeom prst="rect">
            <a:avLst/>
          </a:prstGeom>
          <a:noFill/>
        </p:spPr>
        <p:txBody>
          <a:bodyPr wrap="none" rtlCol="0">
            <a:spAutoFit/>
          </a:bodyPr>
          <a:lstStyle/>
          <a:p>
            <a:r>
              <a:rPr lang="en-US" sz="2400" dirty="0">
                <a:latin typeface="+mj-lt"/>
              </a:rPr>
              <a:t>Pairwise comparisons, pre- and post-group</a:t>
            </a:r>
          </a:p>
        </p:txBody>
      </p:sp>
    </p:spTree>
    <p:extLst>
      <p:ext uri="{BB962C8B-B14F-4D97-AF65-F5344CB8AC3E}">
        <p14:creationId xmlns:p14="http://schemas.microsoft.com/office/powerpoint/2010/main" val="1319098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1BEA-52B9-4201-96F3-1EDC4C1C1A9A}"/>
              </a:ext>
            </a:extLst>
          </p:cNvPr>
          <p:cNvSpPr>
            <a:spLocks noGrp="1"/>
          </p:cNvSpPr>
          <p:nvPr>
            <p:ph type="title"/>
          </p:nvPr>
        </p:nvSpPr>
        <p:spPr>
          <a:xfrm>
            <a:off x="1981200" y="236538"/>
            <a:ext cx="8229600" cy="1143000"/>
          </a:xfrm>
        </p:spPr>
        <p:txBody>
          <a:bodyPr/>
          <a:lstStyle/>
          <a:p>
            <a:r>
              <a:rPr lang="en-AU" dirty="0">
                <a:solidFill>
                  <a:srgbClr val="C00000"/>
                </a:solidFill>
                <a:latin typeface="Arial Rounded MT Bold" panose="020F0704030504030204" pitchFamily="34" charset="0"/>
              </a:rPr>
              <a:t>ACT on Purpose</a:t>
            </a:r>
          </a:p>
        </p:txBody>
      </p:sp>
      <p:sp>
        <p:nvSpPr>
          <p:cNvPr id="4" name="Slide Number Placeholder 3">
            <a:extLst>
              <a:ext uri="{FF2B5EF4-FFF2-40B4-BE49-F238E27FC236}">
                <a16:creationId xmlns:a16="http://schemas.microsoft.com/office/drawing/2014/main" id="{00FFC5F2-953E-46E5-9A01-28566AC97F5E}"/>
              </a:ext>
            </a:extLst>
          </p:cNvPr>
          <p:cNvSpPr>
            <a:spLocks noGrp="1"/>
          </p:cNvSpPr>
          <p:nvPr>
            <p:ph type="sldNum" sz="quarter" idx="12"/>
          </p:nvPr>
        </p:nvSpPr>
        <p:spPr/>
        <p:txBody>
          <a:bodyPr/>
          <a:lstStyle/>
          <a:p>
            <a:pPr>
              <a:defRPr/>
            </a:pPr>
            <a:fld id="{29C842C1-153D-41EE-A13E-4A8674346654}" type="slidenum">
              <a:rPr lang="en-GB" altLang="en-US" smtClean="0"/>
              <a:pPr>
                <a:defRPr/>
              </a:pPr>
              <a:t>29</a:t>
            </a:fld>
            <a:endParaRPr lang="en-GB" altLang="en-US"/>
          </a:p>
        </p:txBody>
      </p:sp>
      <p:pic>
        <p:nvPicPr>
          <p:cNvPr id="5" name="Picture 2">
            <a:extLst>
              <a:ext uri="{FF2B5EF4-FFF2-40B4-BE49-F238E27FC236}">
                <a16:creationId xmlns:a16="http://schemas.microsoft.com/office/drawing/2014/main" id="{FE32EF3B-68D3-47EA-97F4-D53C2BA7AE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0113" y="533400"/>
            <a:ext cx="3230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7">
            <a:extLst>
              <a:ext uri="{FF2B5EF4-FFF2-40B4-BE49-F238E27FC236}">
                <a16:creationId xmlns:a16="http://schemas.microsoft.com/office/drawing/2014/main" id="{0A55DB5D-79F5-5741-8702-474754467282}"/>
              </a:ext>
            </a:extLst>
          </p:cNvPr>
          <p:cNvGraphicFramePr>
            <a:graphicFrameLocks noGrp="1"/>
          </p:cNvGraphicFramePr>
          <p:nvPr>
            <p:ph idx="1"/>
          </p:nvPr>
        </p:nvGraphicFramePr>
        <p:xfrm>
          <a:off x="1981200" y="2197922"/>
          <a:ext cx="7966840" cy="4171736"/>
        </p:xfrm>
        <a:graphic>
          <a:graphicData uri="http://schemas.openxmlformats.org/drawingml/2006/table">
            <a:tbl>
              <a:tblPr firstRow="1" bandRow="1">
                <a:tableStyleId>{5C22544A-7EE6-4342-B048-85BDC9FD1C3A}</a:tableStyleId>
              </a:tblPr>
              <a:tblGrid>
                <a:gridCol w="5849007">
                  <a:extLst>
                    <a:ext uri="{9D8B030D-6E8A-4147-A177-3AD203B41FA5}">
                      <a16:colId xmlns:a16="http://schemas.microsoft.com/office/drawing/2014/main" val="2818904674"/>
                    </a:ext>
                  </a:extLst>
                </a:gridCol>
                <a:gridCol w="641131">
                  <a:extLst>
                    <a:ext uri="{9D8B030D-6E8A-4147-A177-3AD203B41FA5}">
                      <a16:colId xmlns:a16="http://schemas.microsoft.com/office/drawing/2014/main" val="1659349272"/>
                    </a:ext>
                  </a:extLst>
                </a:gridCol>
                <a:gridCol w="851338">
                  <a:extLst>
                    <a:ext uri="{9D8B030D-6E8A-4147-A177-3AD203B41FA5}">
                      <a16:colId xmlns:a16="http://schemas.microsoft.com/office/drawing/2014/main" val="1028323173"/>
                    </a:ext>
                  </a:extLst>
                </a:gridCol>
                <a:gridCol w="625364">
                  <a:extLst>
                    <a:ext uri="{9D8B030D-6E8A-4147-A177-3AD203B41FA5}">
                      <a16:colId xmlns:a16="http://schemas.microsoft.com/office/drawing/2014/main" val="2520701404"/>
                    </a:ext>
                  </a:extLst>
                </a:gridCol>
              </a:tblGrid>
              <a:tr h="562874">
                <a:tc>
                  <a:txBody>
                    <a:bodyPr/>
                    <a:lstStyle/>
                    <a:p>
                      <a:r>
                        <a:rPr lang="en-US" dirty="0">
                          <a:latin typeface="+mj-lt"/>
                        </a:rPr>
                        <a:t>Question</a:t>
                      </a:r>
                    </a:p>
                  </a:txBody>
                  <a:tcPr>
                    <a:solidFill>
                      <a:srgbClr val="C00000"/>
                    </a:solidFill>
                  </a:tcPr>
                </a:tc>
                <a:tc>
                  <a:txBody>
                    <a:bodyPr/>
                    <a:lstStyle/>
                    <a:p>
                      <a:pPr algn="ctr"/>
                      <a:r>
                        <a:rPr lang="en-US" dirty="0">
                          <a:latin typeface="+mj-lt"/>
                        </a:rPr>
                        <a:t>N</a:t>
                      </a:r>
                    </a:p>
                  </a:txBody>
                  <a:tcPr>
                    <a:solidFill>
                      <a:srgbClr val="C00000"/>
                    </a:solidFill>
                  </a:tcPr>
                </a:tc>
                <a:tc>
                  <a:txBody>
                    <a:bodyPr/>
                    <a:lstStyle/>
                    <a:p>
                      <a:pPr algn="ctr"/>
                      <a:r>
                        <a:rPr lang="en-US" dirty="0">
                          <a:latin typeface="+mj-lt"/>
                        </a:rPr>
                        <a:t>Mean</a:t>
                      </a:r>
                    </a:p>
                  </a:txBody>
                  <a:tcPr>
                    <a:solidFill>
                      <a:srgbClr val="C00000"/>
                    </a:solidFill>
                  </a:tcPr>
                </a:tc>
                <a:tc>
                  <a:txBody>
                    <a:bodyPr/>
                    <a:lstStyle/>
                    <a:p>
                      <a:pPr algn="ctr"/>
                      <a:r>
                        <a:rPr lang="en-US" dirty="0">
                          <a:latin typeface="+mj-lt"/>
                        </a:rPr>
                        <a:t>SD</a:t>
                      </a:r>
                    </a:p>
                  </a:txBody>
                  <a:tcPr>
                    <a:solidFill>
                      <a:srgbClr val="C00000"/>
                    </a:solidFill>
                  </a:tcPr>
                </a:tc>
                <a:extLst>
                  <a:ext uri="{0D108BD9-81ED-4DB2-BD59-A6C34878D82A}">
                    <a16:rowId xmlns:a16="http://schemas.microsoft.com/office/drawing/2014/main" val="4018160047"/>
                  </a:ext>
                </a:extLst>
              </a:tr>
              <a:tr h="562874">
                <a:tc>
                  <a:txBody>
                    <a:bodyPr/>
                    <a:lstStyle/>
                    <a:p>
                      <a:r>
                        <a:rPr kumimoji="0" lang="en-AU" kern="1200" dirty="0">
                          <a:solidFill>
                            <a:schemeClr val="dk1"/>
                          </a:solidFill>
                          <a:latin typeface="+mj-lt"/>
                          <a:ea typeface="+mn-ea"/>
                          <a:cs typeface="+mn-cs"/>
                        </a:rPr>
                        <a:t>Were your expectations met? </a:t>
                      </a:r>
                      <a:endParaRPr kumimoji="0" lang="en-US" kern="1200" dirty="0">
                        <a:solidFill>
                          <a:schemeClr val="dk1"/>
                        </a:solidFill>
                        <a:latin typeface="+mj-lt"/>
                        <a:ea typeface="+mn-ea"/>
                        <a:cs typeface="+mn-cs"/>
                      </a:endParaRPr>
                    </a:p>
                  </a:txBody>
                  <a:tcPr/>
                </a:tc>
                <a:tc>
                  <a:txBody>
                    <a:bodyPr/>
                    <a:lstStyle/>
                    <a:p>
                      <a:pPr algn="ctr"/>
                      <a:r>
                        <a:rPr kumimoji="0" lang="en-US" kern="1200" dirty="0">
                          <a:solidFill>
                            <a:schemeClr val="dk1"/>
                          </a:solidFill>
                          <a:latin typeface="+mj-lt"/>
                          <a:ea typeface="+mn-ea"/>
                          <a:cs typeface="+mn-cs"/>
                        </a:rPr>
                        <a:t>58</a:t>
                      </a:r>
                    </a:p>
                  </a:txBody>
                  <a:tcPr/>
                </a:tc>
                <a:tc>
                  <a:txBody>
                    <a:bodyPr/>
                    <a:lstStyle/>
                    <a:p>
                      <a:pPr algn="ctr"/>
                      <a:r>
                        <a:rPr lang="en-US" dirty="0">
                          <a:latin typeface="+mj-lt"/>
                        </a:rPr>
                        <a:t>8.2</a:t>
                      </a:r>
                    </a:p>
                  </a:txBody>
                  <a:tcPr/>
                </a:tc>
                <a:tc>
                  <a:txBody>
                    <a:bodyPr/>
                    <a:lstStyle/>
                    <a:p>
                      <a:pPr algn="ctr"/>
                      <a:r>
                        <a:rPr lang="en-US" dirty="0">
                          <a:latin typeface="+mj-lt"/>
                        </a:rPr>
                        <a:t>1.4</a:t>
                      </a:r>
                    </a:p>
                  </a:txBody>
                  <a:tcPr/>
                </a:tc>
                <a:extLst>
                  <a:ext uri="{0D108BD9-81ED-4DB2-BD59-A6C34878D82A}">
                    <a16:rowId xmlns:a16="http://schemas.microsoft.com/office/drawing/2014/main" val="4230743478"/>
                  </a:ext>
                </a:extLst>
              </a:tr>
              <a:tr h="562874">
                <a:tc>
                  <a:txBody>
                    <a:bodyPr/>
                    <a:lstStyle/>
                    <a:p>
                      <a:r>
                        <a:rPr kumimoji="0" lang="en-AU" kern="1200" dirty="0">
                          <a:solidFill>
                            <a:schemeClr val="dk1"/>
                          </a:solidFill>
                          <a:latin typeface="+mj-lt"/>
                          <a:ea typeface="+mn-ea"/>
                          <a:cs typeface="+mn-cs"/>
                        </a:rPr>
                        <a:t>I feel confident I can apply what I learned from the workshops </a:t>
                      </a:r>
                      <a:endParaRPr kumimoji="0" lang="en-US" kern="1200" dirty="0">
                        <a:solidFill>
                          <a:schemeClr val="dk1"/>
                        </a:solidFill>
                        <a:latin typeface="+mj-lt"/>
                        <a:ea typeface="+mn-ea"/>
                        <a:cs typeface="+mn-cs"/>
                      </a:endParaRPr>
                    </a:p>
                  </a:txBody>
                  <a:tcPr/>
                </a:tc>
                <a:tc>
                  <a:txBody>
                    <a:bodyPr/>
                    <a:lstStyle/>
                    <a:p>
                      <a:pPr algn="ctr"/>
                      <a:r>
                        <a:rPr lang="en-US" dirty="0">
                          <a:latin typeface="+mj-lt"/>
                        </a:rPr>
                        <a:t>58</a:t>
                      </a:r>
                    </a:p>
                  </a:txBody>
                  <a:tcPr/>
                </a:tc>
                <a:tc>
                  <a:txBody>
                    <a:bodyPr/>
                    <a:lstStyle/>
                    <a:p>
                      <a:pPr algn="ctr"/>
                      <a:r>
                        <a:rPr lang="en-US" dirty="0">
                          <a:latin typeface="+mj-lt"/>
                        </a:rPr>
                        <a:t>8.6</a:t>
                      </a:r>
                    </a:p>
                  </a:txBody>
                  <a:tcPr/>
                </a:tc>
                <a:tc>
                  <a:txBody>
                    <a:bodyPr/>
                    <a:lstStyle/>
                    <a:p>
                      <a:pPr algn="ctr"/>
                      <a:r>
                        <a:rPr lang="en-US" dirty="0">
                          <a:latin typeface="+mj-lt"/>
                        </a:rPr>
                        <a:t>1.2</a:t>
                      </a:r>
                    </a:p>
                  </a:txBody>
                  <a:tcPr/>
                </a:tc>
                <a:extLst>
                  <a:ext uri="{0D108BD9-81ED-4DB2-BD59-A6C34878D82A}">
                    <a16:rowId xmlns:a16="http://schemas.microsoft.com/office/drawing/2014/main" val="1287491934"/>
                  </a:ext>
                </a:extLst>
              </a:tr>
              <a:tr h="562874">
                <a:tc>
                  <a:txBody>
                    <a:bodyPr/>
                    <a:lstStyle/>
                    <a:p>
                      <a:r>
                        <a:rPr kumimoji="0" lang="en-AU" kern="1200" dirty="0">
                          <a:solidFill>
                            <a:schemeClr val="dk1"/>
                          </a:solidFill>
                          <a:latin typeface="+mj-lt"/>
                          <a:ea typeface="+mn-ea"/>
                          <a:cs typeface="+mn-cs"/>
                        </a:rPr>
                        <a:t>The material was presented in a way that was easy to understand </a:t>
                      </a:r>
                      <a:endParaRPr kumimoji="0" lang="en-US" kern="1200" dirty="0">
                        <a:solidFill>
                          <a:schemeClr val="dk1"/>
                        </a:solidFill>
                        <a:latin typeface="+mj-lt"/>
                        <a:ea typeface="+mn-ea"/>
                        <a:cs typeface="+mn-cs"/>
                      </a:endParaRPr>
                    </a:p>
                  </a:txBody>
                  <a:tcPr/>
                </a:tc>
                <a:tc>
                  <a:txBody>
                    <a:bodyPr/>
                    <a:lstStyle/>
                    <a:p>
                      <a:pPr algn="ctr"/>
                      <a:r>
                        <a:rPr lang="en-US" dirty="0">
                          <a:latin typeface="+mj-lt"/>
                        </a:rPr>
                        <a:t>58</a:t>
                      </a:r>
                    </a:p>
                  </a:txBody>
                  <a:tcPr/>
                </a:tc>
                <a:tc>
                  <a:txBody>
                    <a:bodyPr/>
                    <a:lstStyle/>
                    <a:p>
                      <a:pPr algn="ctr"/>
                      <a:r>
                        <a:rPr lang="en-US" dirty="0">
                          <a:latin typeface="+mj-lt"/>
                        </a:rPr>
                        <a:t>9.0</a:t>
                      </a:r>
                    </a:p>
                  </a:txBody>
                  <a:tcPr/>
                </a:tc>
                <a:tc>
                  <a:txBody>
                    <a:bodyPr/>
                    <a:lstStyle/>
                    <a:p>
                      <a:pPr algn="ctr"/>
                      <a:r>
                        <a:rPr lang="en-US" dirty="0">
                          <a:latin typeface="+mj-lt"/>
                        </a:rPr>
                        <a:t>1.3</a:t>
                      </a:r>
                    </a:p>
                  </a:txBody>
                  <a:tcPr/>
                </a:tc>
                <a:extLst>
                  <a:ext uri="{0D108BD9-81ED-4DB2-BD59-A6C34878D82A}">
                    <a16:rowId xmlns:a16="http://schemas.microsoft.com/office/drawing/2014/main" val="448211388"/>
                  </a:ext>
                </a:extLst>
              </a:tr>
              <a:tr h="562874">
                <a:tc>
                  <a:txBody>
                    <a:bodyPr/>
                    <a:lstStyle/>
                    <a:p>
                      <a:r>
                        <a:rPr kumimoji="0" lang="en-AU" kern="1200" dirty="0">
                          <a:solidFill>
                            <a:schemeClr val="dk1"/>
                          </a:solidFill>
                          <a:latin typeface="+mj-lt"/>
                          <a:ea typeface="+mn-ea"/>
                          <a:cs typeface="+mn-cs"/>
                        </a:rPr>
                        <a:t>Did you find the facilitators helpful? </a:t>
                      </a:r>
                      <a:endParaRPr kumimoji="0" lang="en-US" kern="1200" dirty="0">
                        <a:solidFill>
                          <a:schemeClr val="dk1"/>
                        </a:solidFill>
                        <a:latin typeface="+mj-lt"/>
                        <a:ea typeface="+mn-ea"/>
                        <a:cs typeface="+mn-cs"/>
                      </a:endParaRPr>
                    </a:p>
                  </a:txBody>
                  <a:tcPr/>
                </a:tc>
                <a:tc>
                  <a:txBody>
                    <a:bodyPr/>
                    <a:lstStyle/>
                    <a:p>
                      <a:pPr algn="ctr"/>
                      <a:r>
                        <a:rPr lang="en-US" dirty="0">
                          <a:latin typeface="+mj-lt"/>
                        </a:rPr>
                        <a:t>58</a:t>
                      </a:r>
                    </a:p>
                  </a:txBody>
                  <a:tcPr/>
                </a:tc>
                <a:tc>
                  <a:txBody>
                    <a:bodyPr/>
                    <a:lstStyle/>
                    <a:p>
                      <a:pPr algn="ctr"/>
                      <a:r>
                        <a:rPr lang="en-US" dirty="0">
                          <a:latin typeface="+mj-lt"/>
                        </a:rPr>
                        <a:t>9.4</a:t>
                      </a:r>
                    </a:p>
                  </a:txBody>
                  <a:tcPr/>
                </a:tc>
                <a:tc>
                  <a:txBody>
                    <a:bodyPr/>
                    <a:lstStyle/>
                    <a:p>
                      <a:pPr algn="ctr"/>
                      <a:r>
                        <a:rPr lang="en-US" dirty="0">
                          <a:latin typeface="+mj-lt"/>
                        </a:rPr>
                        <a:t>0.9</a:t>
                      </a:r>
                    </a:p>
                  </a:txBody>
                  <a:tcPr/>
                </a:tc>
                <a:extLst>
                  <a:ext uri="{0D108BD9-81ED-4DB2-BD59-A6C34878D82A}">
                    <a16:rowId xmlns:a16="http://schemas.microsoft.com/office/drawing/2014/main" val="2105357606"/>
                  </a:ext>
                </a:extLst>
              </a:tr>
              <a:tr h="562874">
                <a:tc>
                  <a:txBody>
                    <a:bodyPr/>
                    <a:lstStyle/>
                    <a:p>
                      <a:r>
                        <a:rPr kumimoji="0" lang="en-AU" kern="1200" dirty="0">
                          <a:solidFill>
                            <a:schemeClr val="dk1"/>
                          </a:solidFill>
                          <a:latin typeface="+mj-lt"/>
                          <a:ea typeface="+mn-ea"/>
                          <a:cs typeface="+mn-cs"/>
                        </a:rPr>
                        <a:t>Would you recommend the workshops to your work colleagues? </a:t>
                      </a:r>
                      <a:endParaRPr kumimoji="0" lang="en-US" kern="1200" dirty="0">
                        <a:solidFill>
                          <a:schemeClr val="dk1"/>
                        </a:solidFill>
                        <a:latin typeface="+mj-lt"/>
                        <a:ea typeface="+mn-ea"/>
                        <a:cs typeface="+mn-cs"/>
                      </a:endParaRPr>
                    </a:p>
                  </a:txBody>
                  <a:tcPr/>
                </a:tc>
                <a:tc>
                  <a:txBody>
                    <a:bodyPr/>
                    <a:lstStyle/>
                    <a:p>
                      <a:pPr algn="ctr"/>
                      <a:r>
                        <a:rPr lang="en-US" dirty="0">
                          <a:latin typeface="+mj-lt"/>
                        </a:rPr>
                        <a:t>58</a:t>
                      </a:r>
                    </a:p>
                  </a:txBody>
                  <a:tcPr/>
                </a:tc>
                <a:tc>
                  <a:txBody>
                    <a:bodyPr/>
                    <a:lstStyle/>
                    <a:p>
                      <a:pPr algn="ctr"/>
                      <a:r>
                        <a:rPr lang="en-US" dirty="0">
                          <a:latin typeface="+mj-lt"/>
                        </a:rPr>
                        <a:t>9.3</a:t>
                      </a:r>
                    </a:p>
                  </a:txBody>
                  <a:tcPr/>
                </a:tc>
                <a:tc>
                  <a:txBody>
                    <a:bodyPr/>
                    <a:lstStyle/>
                    <a:p>
                      <a:pPr algn="ctr"/>
                      <a:r>
                        <a:rPr lang="en-US" dirty="0">
                          <a:latin typeface="+mj-lt"/>
                        </a:rPr>
                        <a:t>1.3</a:t>
                      </a:r>
                    </a:p>
                  </a:txBody>
                  <a:tcPr/>
                </a:tc>
                <a:extLst>
                  <a:ext uri="{0D108BD9-81ED-4DB2-BD59-A6C34878D82A}">
                    <a16:rowId xmlns:a16="http://schemas.microsoft.com/office/drawing/2014/main" val="4259955847"/>
                  </a:ext>
                </a:extLst>
              </a:tr>
              <a:tr h="562874">
                <a:tc>
                  <a:txBody>
                    <a:bodyPr/>
                    <a:lstStyle/>
                    <a:p>
                      <a:r>
                        <a:rPr kumimoji="0" lang="en-AU" kern="1200" dirty="0">
                          <a:solidFill>
                            <a:schemeClr val="dk1"/>
                          </a:solidFill>
                          <a:latin typeface="+mj-lt"/>
                          <a:ea typeface="+mn-ea"/>
                          <a:cs typeface="+mn-cs"/>
                        </a:rPr>
                        <a:t>Overall, how do you rate the quality of the workshops? </a:t>
                      </a:r>
                      <a:endParaRPr kumimoji="0" lang="en-US" kern="1200" dirty="0">
                        <a:solidFill>
                          <a:schemeClr val="dk1"/>
                        </a:solidFill>
                        <a:latin typeface="+mj-lt"/>
                        <a:ea typeface="+mn-ea"/>
                        <a:cs typeface="+mn-cs"/>
                      </a:endParaRPr>
                    </a:p>
                  </a:txBody>
                  <a:tcPr/>
                </a:tc>
                <a:tc>
                  <a:txBody>
                    <a:bodyPr/>
                    <a:lstStyle/>
                    <a:p>
                      <a:pPr algn="ctr"/>
                      <a:r>
                        <a:rPr lang="en-US" dirty="0">
                          <a:latin typeface="+mj-lt"/>
                        </a:rPr>
                        <a:t>58</a:t>
                      </a:r>
                    </a:p>
                  </a:txBody>
                  <a:tcPr/>
                </a:tc>
                <a:tc>
                  <a:txBody>
                    <a:bodyPr/>
                    <a:lstStyle/>
                    <a:p>
                      <a:pPr algn="ctr"/>
                      <a:r>
                        <a:rPr lang="en-US" dirty="0">
                          <a:latin typeface="+mj-lt"/>
                        </a:rPr>
                        <a:t>9.2</a:t>
                      </a:r>
                    </a:p>
                  </a:txBody>
                  <a:tcPr/>
                </a:tc>
                <a:tc>
                  <a:txBody>
                    <a:bodyPr/>
                    <a:lstStyle/>
                    <a:p>
                      <a:pPr algn="ctr"/>
                      <a:r>
                        <a:rPr lang="en-US" dirty="0">
                          <a:latin typeface="+mj-lt"/>
                        </a:rPr>
                        <a:t>1.3</a:t>
                      </a:r>
                    </a:p>
                  </a:txBody>
                  <a:tcPr/>
                </a:tc>
                <a:extLst>
                  <a:ext uri="{0D108BD9-81ED-4DB2-BD59-A6C34878D82A}">
                    <a16:rowId xmlns:a16="http://schemas.microsoft.com/office/drawing/2014/main" val="2457075740"/>
                  </a:ext>
                </a:extLst>
              </a:tr>
            </a:tbl>
          </a:graphicData>
        </a:graphic>
      </p:graphicFrame>
      <p:sp>
        <p:nvSpPr>
          <p:cNvPr id="3" name="TextBox 2">
            <a:extLst>
              <a:ext uri="{FF2B5EF4-FFF2-40B4-BE49-F238E27FC236}">
                <a16:creationId xmlns:a16="http://schemas.microsoft.com/office/drawing/2014/main" id="{4F74C4CC-640F-5449-86EF-0E23E1A74404}"/>
              </a:ext>
            </a:extLst>
          </p:cNvPr>
          <p:cNvSpPr txBox="1"/>
          <p:nvPr/>
        </p:nvSpPr>
        <p:spPr>
          <a:xfrm>
            <a:off x="1981201" y="1574814"/>
            <a:ext cx="5124929" cy="461665"/>
          </a:xfrm>
          <a:prstGeom prst="rect">
            <a:avLst/>
          </a:prstGeom>
          <a:noFill/>
        </p:spPr>
        <p:txBody>
          <a:bodyPr wrap="none" rtlCol="0">
            <a:spAutoFit/>
          </a:bodyPr>
          <a:lstStyle/>
          <a:p>
            <a:r>
              <a:rPr lang="en-US" sz="2400" dirty="0">
                <a:latin typeface="+mj-lt"/>
              </a:rPr>
              <a:t>Post workshop feedback – 0 -10 ratings </a:t>
            </a:r>
          </a:p>
        </p:txBody>
      </p:sp>
    </p:spTree>
    <p:extLst>
      <p:ext uri="{BB962C8B-B14F-4D97-AF65-F5344CB8AC3E}">
        <p14:creationId xmlns:p14="http://schemas.microsoft.com/office/powerpoint/2010/main" val="1611406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13743"/>
                </a:solidFill>
                <a:latin typeface="Helvetica" charset="0"/>
                <a:ea typeface="Helvetica" charset="0"/>
                <a:cs typeface="Helvetica" charset="0"/>
              </a:rPr>
              <a:t>The Discussion</a:t>
            </a:r>
          </a:p>
        </p:txBody>
      </p:sp>
      <p:sp>
        <p:nvSpPr>
          <p:cNvPr id="3" name="TextBox 2"/>
          <p:cNvSpPr txBox="1"/>
          <p:nvPr/>
        </p:nvSpPr>
        <p:spPr>
          <a:xfrm>
            <a:off x="976745" y="1891145"/>
            <a:ext cx="10183091" cy="4524315"/>
          </a:xfrm>
          <a:prstGeom prst="rect">
            <a:avLst/>
          </a:prstGeom>
          <a:noFill/>
        </p:spPr>
        <p:txBody>
          <a:bodyPr wrap="square" rtlCol="0">
            <a:spAutoFit/>
          </a:bodyPr>
          <a:lstStyle/>
          <a:p>
            <a:r>
              <a:rPr lang="en-US" sz="3600" b="1" dirty="0">
                <a:solidFill>
                  <a:srgbClr val="C5001A"/>
                </a:solidFill>
              </a:rPr>
              <a:t>Introductions</a:t>
            </a:r>
          </a:p>
          <a:p>
            <a:r>
              <a:rPr lang="en-US" sz="3600" dirty="0"/>
              <a:t>	</a:t>
            </a:r>
            <a:r>
              <a:rPr lang="en-US" sz="3600" dirty="0">
                <a:solidFill>
                  <a:srgbClr val="113743"/>
                </a:solidFill>
              </a:rPr>
              <a:t>Setting the scene</a:t>
            </a:r>
          </a:p>
          <a:p>
            <a:r>
              <a:rPr lang="en-US" sz="3600" dirty="0">
                <a:solidFill>
                  <a:srgbClr val="113743"/>
                </a:solidFill>
              </a:rPr>
              <a:t>	Populations</a:t>
            </a:r>
          </a:p>
          <a:p>
            <a:r>
              <a:rPr lang="en-US" sz="3600" dirty="0">
                <a:solidFill>
                  <a:srgbClr val="113743"/>
                </a:solidFill>
              </a:rPr>
              <a:t>	Data</a:t>
            </a:r>
          </a:p>
          <a:p>
            <a:endParaRPr lang="en-US" sz="3600" dirty="0"/>
          </a:p>
          <a:p>
            <a:r>
              <a:rPr lang="en-US" sz="3600" b="1" dirty="0">
                <a:solidFill>
                  <a:srgbClr val="C5001A"/>
                </a:solidFill>
              </a:rPr>
              <a:t>Discussion</a:t>
            </a:r>
          </a:p>
          <a:p>
            <a:pPr lvl="1"/>
            <a:r>
              <a:rPr lang="en-US" sz="3600" dirty="0"/>
              <a:t>	</a:t>
            </a:r>
            <a:r>
              <a:rPr lang="en-US" sz="3600" dirty="0">
                <a:solidFill>
                  <a:srgbClr val="113743"/>
                </a:solidFill>
              </a:rPr>
              <a:t>Key themes </a:t>
            </a:r>
            <a:r>
              <a:rPr lang="mr-IN" sz="3600" dirty="0">
                <a:solidFill>
                  <a:srgbClr val="113743"/>
                </a:solidFill>
              </a:rPr>
              <a:t>–</a:t>
            </a:r>
            <a:r>
              <a:rPr lang="en-US" sz="3600" dirty="0">
                <a:solidFill>
                  <a:srgbClr val="113743"/>
                </a:solidFill>
              </a:rPr>
              <a:t> adaptations, recommendations &amp; 	challenges </a:t>
            </a:r>
          </a:p>
        </p:txBody>
      </p:sp>
    </p:spTree>
    <p:extLst>
      <p:ext uri="{BB962C8B-B14F-4D97-AF65-F5344CB8AC3E}">
        <p14:creationId xmlns:p14="http://schemas.microsoft.com/office/powerpoint/2010/main" val="705844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2179637"/>
            <a:ext cx="11176000" cy="1325563"/>
          </a:xfrm>
        </p:spPr>
        <p:txBody>
          <a:bodyPr>
            <a:normAutofit/>
          </a:bodyPr>
          <a:lstStyle/>
          <a:p>
            <a:r>
              <a:rPr lang="en-US" sz="7200" dirty="0">
                <a:solidFill>
                  <a:srgbClr val="C5001A"/>
                </a:solidFill>
                <a:latin typeface="Helvetica" charset="0"/>
                <a:ea typeface="Helvetica" charset="0"/>
                <a:cs typeface="Helvetica" charset="0"/>
              </a:rPr>
              <a:t>Discussion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000" y="2984500"/>
            <a:ext cx="4699000" cy="3873500"/>
          </a:xfrm>
          <a:prstGeom prst="rect">
            <a:avLst/>
          </a:prstGeom>
        </p:spPr>
      </p:pic>
    </p:spTree>
    <p:extLst>
      <p:ext uri="{BB962C8B-B14F-4D97-AF65-F5344CB8AC3E}">
        <p14:creationId xmlns:p14="http://schemas.microsoft.com/office/powerpoint/2010/main" val="1676181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1658937"/>
            <a:ext cx="11176000" cy="1325563"/>
          </a:xfrm>
        </p:spPr>
        <p:txBody>
          <a:bodyPr>
            <a:normAutofit/>
          </a:bodyPr>
          <a:lstStyle/>
          <a:p>
            <a:r>
              <a:rPr lang="en-US" sz="7200" dirty="0">
                <a:solidFill>
                  <a:srgbClr val="C5001A"/>
                </a:solidFill>
                <a:latin typeface="Helvetica" charset="0"/>
                <a:ea typeface="Helvetica" charset="0"/>
                <a:cs typeface="Helvetica" charset="0"/>
              </a:rPr>
              <a:t>Approval &amp; funding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000" y="2984500"/>
            <a:ext cx="4699000" cy="3873500"/>
          </a:xfrm>
          <a:prstGeom prst="rect">
            <a:avLst/>
          </a:prstGeom>
        </p:spPr>
      </p:pic>
      <p:sp>
        <p:nvSpPr>
          <p:cNvPr id="7" name="TextBox 6"/>
          <p:cNvSpPr txBox="1"/>
          <p:nvPr/>
        </p:nvSpPr>
        <p:spPr>
          <a:xfrm>
            <a:off x="1016000" y="3733800"/>
            <a:ext cx="4305300" cy="1354217"/>
          </a:xfrm>
          <a:prstGeom prst="rect">
            <a:avLst/>
          </a:prstGeom>
          <a:noFill/>
        </p:spPr>
        <p:txBody>
          <a:bodyPr wrap="square" rtlCol="0">
            <a:spAutoFit/>
          </a:bodyPr>
          <a:lstStyle/>
          <a:p>
            <a:pPr marL="457200" indent="-457200">
              <a:buFont typeface="Arial" charset="0"/>
              <a:buChar char="•"/>
            </a:pPr>
            <a:r>
              <a:rPr lang="en-US" sz="3200" dirty="0"/>
              <a:t>Convincers</a:t>
            </a:r>
          </a:p>
          <a:p>
            <a:pPr marL="457200" indent="-457200">
              <a:buFont typeface="Arial" charset="0"/>
              <a:buChar char="•"/>
            </a:pPr>
            <a:r>
              <a:rPr lang="en-US" sz="3200" dirty="0"/>
              <a:t>Permissions</a:t>
            </a:r>
          </a:p>
          <a:p>
            <a:endParaRPr lang="en-US" dirty="0"/>
          </a:p>
        </p:txBody>
      </p:sp>
    </p:spTree>
    <p:extLst>
      <p:ext uri="{BB962C8B-B14F-4D97-AF65-F5344CB8AC3E}">
        <p14:creationId xmlns:p14="http://schemas.microsoft.com/office/powerpoint/2010/main" val="2037574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735137"/>
            <a:ext cx="11176000" cy="1325563"/>
          </a:xfrm>
        </p:spPr>
        <p:txBody>
          <a:bodyPr>
            <a:normAutofit/>
          </a:bodyPr>
          <a:lstStyle/>
          <a:p>
            <a:r>
              <a:rPr lang="en-US" sz="7200" dirty="0">
                <a:solidFill>
                  <a:srgbClr val="C5001A"/>
                </a:solidFill>
                <a:latin typeface="Helvetica" charset="0"/>
                <a:ea typeface="Helvetica" charset="0"/>
                <a:cs typeface="Helvetica" charset="0"/>
              </a:rPr>
              <a:t>Marketing to participants</a:t>
            </a:r>
          </a:p>
        </p:txBody>
      </p:sp>
      <p:sp>
        <p:nvSpPr>
          <p:cNvPr id="3" name="TextBox 2"/>
          <p:cNvSpPr txBox="1"/>
          <p:nvPr/>
        </p:nvSpPr>
        <p:spPr>
          <a:xfrm>
            <a:off x="698500" y="3644037"/>
            <a:ext cx="6337300" cy="2308324"/>
          </a:xfrm>
          <a:prstGeom prst="rect">
            <a:avLst/>
          </a:prstGeom>
          <a:noFill/>
        </p:spPr>
        <p:txBody>
          <a:bodyPr wrap="square" rtlCol="0">
            <a:spAutoFit/>
          </a:bodyPr>
          <a:lstStyle/>
          <a:p>
            <a:pPr marL="571500" indent="-571500">
              <a:buFont typeface="Arial" charset="0"/>
              <a:buChar char="•"/>
            </a:pPr>
            <a:r>
              <a:rPr lang="en-US" sz="3600" dirty="0"/>
              <a:t>What works?</a:t>
            </a:r>
          </a:p>
          <a:p>
            <a:pPr marL="571500" indent="-571500">
              <a:buFont typeface="Arial" charset="0"/>
              <a:buChar char="•"/>
            </a:pPr>
            <a:r>
              <a:rPr lang="en-US" sz="3600" dirty="0"/>
              <a:t>Title </a:t>
            </a:r>
            <a:r>
              <a:rPr lang="mr-IN" sz="3600" dirty="0"/>
              <a:t>–</a:t>
            </a:r>
            <a:r>
              <a:rPr lang="en-US" sz="3600" dirty="0"/>
              <a:t> words that work</a:t>
            </a:r>
          </a:p>
          <a:p>
            <a:pPr marL="571500" indent="-571500">
              <a:buFont typeface="Arial" charset="0"/>
              <a:buChar char="•"/>
            </a:pPr>
            <a:r>
              <a:rPr lang="en-US" sz="3600" dirty="0"/>
              <a:t>Taster sessions</a:t>
            </a:r>
          </a:p>
          <a:p>
            <a:pPr marL="571500" indent="-571500">
              <a:buFont typeface="Arial" charset="0"/>
              <a:buChar char="•"/>
            </a:pP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00" y="2977719"/>
            <a:ext cx="4699000" cy="3873500"/>
          </a:xfrm>
          <a:prstGeom prst="rect">
            <a:avLst/>
          </a:prstGeom>
        </p:spPr>
      </p:pic>
    </p:spTree>
    <p:extLst>
      <p:ext uri="{BB962C8B-B14F-4D97-AF65-F5344CB8AC3E}">
        <p14:creationId xmlns:p14="http://schemas.microsoft.com/office/powerpoint/2010/main" val="1688627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1620837"/>
            <a:ext cx="11176000" cy="1325563"/>
          </a:xfrm>
        </p:spPr>
        <p:txBody>
          <a:bodyPr>
            <a:normAutofit/>
          </a:bodyPr>
          <a:lstStyle/>
          <a:p>
            <a:r>
              <a:rPr lang="en-US" sz="7200" dirty="0">
                <a:solidFill>
                  <a:srgbClr val="C5001A"/>
                </a:solidFill>
                <a:latin typeface="Helvetica" charset="0"/>
                <a:ea typeface="Helvetica" charset="0"/>
                <a:cs typeface="Helvetica" charset="0"/>
              </a:rPr>
              <a:t>Adapting &amp; flexing</a:t>
            </a:r>
          </a:p>
        </p:txBody>
      </p:sp>
      <p:sp>
        <p:nvSpPr>
          <p:cNvPr id="3" name="TextBox 2"/>
          <p:cNvSpPr txBox="1"/>
          <p:nvPr/>
        </p:nvSpPr>
        <p:spPr>
          <a:xfrm>
            <a:off x="1016000" y="3238500"/>
            <a:ext cx="6065520" cy="2308324"/>
          </a:xfrm>
          <a:prstGeom prst="rect">
            <a:avLst/>
          </a:prstGeom>
          <a:noFill/>
        </p:spPr>
        <p:txBody>
          <a:bodyPr wrap="square" rtlCol="0">
            <a:spAutoFit/>
          </a:bodyPr>
          <a:lstStyle/>
          <a:p>
            <a:pPr marL="571500" indent="-571500">
              <a:buFont typeface="Arial" charset="0"/>
              <a:buChar char="•"/>
            </a:pPr>
            <a:r>
              <a:rPr lang="en-US" sz="3600" dirty="0">
                <a:solidFill>
                  <a:srgbClr val="113743"/>
                </a:solidFill>
              </a:rPr>
              <a:t>Content</a:t>
            </a:r>
          </a:p>
          <a:p>
            <a:pPr marL="571500" indent="-571500">
              <a:buFont typeface="Arial" charset="0"/>
              <a:buChar char="•"/>
            </a:pPr>
            <a:r>
              <a:rPr lang="en-US" sz="3600" dirty="0">
                <a:solidFill>
                  <a:srgbClr val="113743"/>
                </a:solidFill>
              </a:rPr>
              <a:t>Delivery structure</a:t>
            </a:r>
          </a:p>
          <a:p>
            <a:pPr marL="571500" indent="-571500">
              <a:buFont typeface="Arial" charset="0"/>
              <a:buChar char="•"/>
            </a:pPr>
            <a:r>
              <a:rPr lang="en-US" sz="3600" dirty="0">
                <a:solidFill>
                  <a:srgbClr val="113743"/>
                </a:solidFill>
              </a:rPr>
              <a:t>Integrating into </a:t>
            </a:r>
            <a:r>
              <a:rPr lang="en-US" sz="3600" dirty="0" err="1">
                <a:solidFill>
                  <a:srgbClr val="113743"/>
                </a:solidFill>
              </a:rPr>
              <a:t>organisational</a:t>
            </a:r>
            <a:r>
              <a:rPr lang="en-US" sz="3600" dirty="0">
                <a:solidFill>
                  <a:srgbClr val="113743"/>
                </a:solidFill>
              </a:rPr>
              <a:t> approach</a:t>
            </a:r>
            <a:endParaRPr lang="en-US" sz="2800" dirty="0">
              <a:solidFill>
                <a:srgbClr val="113743"/>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000" y="2984500"/>
            <a:ext cx="4699000" cy="3873500"/>
          </a:xfrm>
          <a:prstGeom prst="rect">
            <a:avLst/>
          </a:prstGeom>
        </p:spPr>
      </p:pic>
    </p:spTree>
    <p:extLst>
      <p:ext uri="{BB962C8B-B14F-4D97-AF65-F5344CB8AC3E}">
        <p14:creationId xmlns:p14="http://schemas.microsoft.com/office/powerpoint/2010/main" val="1765795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1658937"/>
            <a:ext cx="11176000" cy="1325563"/>
          </a:xfrm>
        </p:spPr>
        <p:txBody>
          <a:bodyPr>
            <a:normAutofit/>
          </a:bodyPr>
          <a:lstStyle/>
          <a:p>
            <a:r>
              <a:rPr lang="en-US" sz="7200">
                <a:solidFill>
                  <a:srgbClr val="C5001A"/>
                </a:solidFill>
                <a:latin typeface="Helvetica" charset="0"/>
                <a:ea typeface="Helvetica" charset="0"/>
                <a:cs typeface="Helvetica" charset="0"/>
              </a:rPr>
              <a:t>The trainers</a:t>
            </a:r>
            <a:endParaRPr lang="en-US" sz="7200" dirty="0">
              <a:solidFill>
                <a:srgbClr val="C5001A"/>
              </a:solidFill>
              <a:latin typeface="Helvetica" charset="0"/>
              <a:ea typeface="Helvetica" charset="0"/>
              <a:cs typeface="Helvetica" charset="0"/>
            </a:endParaRPr>
          </a:p>
        </p:txBody>
      </p:sp>
      <p:sp>
        <p:nvSpPr>
          <p:cNvPr id="3" name="TextBox 2"/>
          <p:cNvSpPr txBox="1"/>
          <p:nvPr/>
        </p:nvSpPr>
        <p:spPr>
          <a:xfrm>
            <a:off x="1016000" y="3352800"/>
            <a:ext cx="5562600" cy="2308324"/>
          </a:xfrm>
          <a:prstGeom prst="rect">
            <a:avLst/>
          </a:prstGeom>
          <a:noFill/>
        </p:spPr>
        <p:txBody>
          <a:bodyPr wrap="square" rtlCol="0">
            <a:spAutoFit/>
          </a:bodyPr>
          <a:lstStyle/>
          <a:p>
            <a:pPr marL="571500" indent="-571500">
              <a:buFont typeface="Arial" charset="0"/>
              <a:buChar char="•"/>
            </a:pPr>
            <a:r>
              <a:rPr lang="en-US" sz="3600" dirty="0"/>
              <a:t>Experience</a:t>
            </a:r>
          </a:p>
          <a:p>
            <a:pPr marL="571500" indent="-571500">
              <a:buFont typeface="Arial" charset="0"/>
              <a:buChar char="•"/>
            </a:pPr>
            <a:r>
              <a:rPr lang="en-US" sz="3600" dirty="0"/>
              <a:t>Training</a:t>
            </a:r>
          </a:p>
          <a:p>
            <a:pPr marL="571500" indent="-571500">
              <a:buFont typeface="Arial" charset="0"/>
              <a:buChar char="•"/>
            </a:pPr>
            <a:r>
              <a:rPr lang="en-US" sz="3600" dirty="0"/>
              <a:t>Co-delivery</a:t>
            </a:r>
          </a:p>
          <a:p>
            <a:pPr marL="571500" indent="-571500">
              <a:buFont typeface="Arial" charset="0"/>
              <a:buChar char="•"/>
            </a:pPr>
            <a:r>
              <a:rPr lang="en-US" sz="3600" dirty="0"/>
              <a:t>Supervision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000" y="2984500"/>
            <a:ext cx="4699000" cy="3873500"/>
          </a:xfrm>
          <a:prstGeom prst="rect">
            <a:avLst/>
          </a:prstGeom>
        </p:spPr>
      </p:pic>
    </p:spTree>
    <p:extLst>
      <p:ext uri="{BB962C8B-B14F-4D97-AF65-F5344CB8AC3E}">
        <p14:creationId xmlns:p14="http://schemas.microsoft.com/office/powerpoint/2010/main" val="295557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0" y="1443037"/>
            <a:ext cx="11176000" cy="1325563"/>
          </a:xfrm>
        </p:spPr>
        <p:txBody>
          <a:bodyPr>
            <a:normAutofit/>
          </a:bodyPr>
          <a:lstStyle/>
          <a:p>
            <a:r>
              <a:rPr lang="en-US" sz="7200" dirty="0">
                <a:solidFill>
                  <a:srgbClr val="C5001A"/>
                </a:solidFill>
                <a:latin typeface="Helvetica" charset="0"/>
                <a:ea typeface="Helvetica" charset="0"/>
                <a:cs typeface="Helvetica" charset="0"/>
              </a:rPr>
              <a:t>Participants</a:t>
            </a:r>
          </a:p>
        </p:txBody>
      </p:sp>
      <p:sp>
        <p:nvSpPr>
          <p:cNvPr id="3" name="TextBox 2"/>
          <p:cNvSpPr txBox="1"/>
          <p:nvPr/>
        </p:nvSpPr>
        <p:spPr>
          <a:xfrm>
            <a:off x="1054100" y="3162300"/>
            <a:ext cx="5346700" cy="2308324"/>
          </a:xfrm>
          <a:prstGeom prst="rect">
            <a:avLst/>
          </a:prstGeom>
          <a:noFill/>
        </p:spPr>
        <p:txBody>
          <a:bodyPr wrap="square" rtlCol="0">
            <a:spAutoFit/>
          </a:bodyPr>
          <a:lstStyle/>
          <a:p>
            <a:pPr marL="571500" indent="-571500">
              <a:buFont typeface="Arial" charset="0"/>
              <a:buChar char="•"/>
            </a:pPr>
            <a:r>
              <a:rPr lang="en-US" sz="3600" dirty="0"/>
              <a:t>Themes</a:t>
            </a:r>
          </a:p>
          <a:p>
            <a:pPr marL="571500" indent="-571500">
              <a:buFont typeface="Arial" charset="0"/>
              <a:buChar char="•"/>
            </a:pPr>
            <a:r>
              <a:rPr lang="en-US" sz="3600" dirty="0"/>
              <a:t>Experience</a:t>
            </a:r>
          </a:p>
          <a:p>
            <a:pPr marL="571500" indent="-571500">
              <a:buFont typeface="Arial" charset="0"/>
              <a:buChar char="•"/>
            </a:pPr>
            <a:r>
              <a:rPr lang="en-US" sz="3600" dirty="0"/>
              <a:t>Ongoing support</a:t>
            </a:r>
          </a:p>
          <a:p>
            <a:pPr marL="571500" indent="-571500">
              <a:buFont typeface="Arial" charset="0"/>
              <a:buChar char="•"/>
            </a:pPr>
            <a:r>
              <a:rPr lang="en-US" sz="3600" dirty="0"/>
              <a:t>Refreshing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000" y="2984500"/>
            <a:ext cx="4699000" cy="3873500"/>
          </a:xfrm>
          <a:prstGeom prst="rect">
            <a:avLst/>
          </a:prstGeom>
        </p:spPr>
      </p:pic>
    </p:spTree>
    <p:extLst>
      <p:ext uri="{BB962C8B-B14F-4D97-AF65-F5344CB8AC3E}">
        <p14:creationId xmlns:p14="http://schemas.microsoft.com/office/powerpoint/2010/main" val="302285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5001A"/>
                </a:solidFill>
                <a:latin typeface="Helvetica" charset="0"/>
                <a:ea typeface="Helvetica" charset="0"/>
                <a:cs typeface="Helvetica" charset="0"/>
              </a:rPr>
              <a:t>Contacts</a:t>
            </a:r>
          </a:p>
        </p:txBody>
      </p:sp>
      <p:sp>
        <p:nvSpPr>
          <p:cNvPr id="3" name="Content Placeholder 2"/>
          <p:cNvSpPr>
            <a:spLocks noGrp="1"/>
          </p:cNvSpPr>
          <p:nvPr>
            <p:ph sz="half" idx="1"/>
          </p:nvPr>
        </p:nvSpPr>
        <p:spPr>
          <a:xfrm>
            <a:off x="838199" y="1825625"/>
            <a:ext cx="10144991" cy="4351338"/>
          </a:xfrm>
        </p:spPr>
        <p:txBody>
          <a:bodyPr>
            <a:normAutofit/>
          </a:bodyPr>
          <a:lstStyle/>
          <a:p>
            <a:r>
              <a:rPr lang="en-US" dirty="0"/>
              <a:t>Helen </a:t>
            </a:r>
            <a:r>
              <a:rPr lang="en-US" dirty="0" err="1"/>
              <a:t>Bolderston</a:t>
            </a:r>
            <a:r>
              <a:rPr lang="en-US" dirty="0"/>
              <a:t> - </a:t>
            </a:r>
            <a:r>
              <a:rPr lang="en-US" b="0" dirty="0">
                <a:effectLst/>
                <a:hlinkClick r:id="rId2"/>
              </a:rPr>
              <a:t>hbolderston@bournemouth.ac.uk</a:t>
            </a:r>
            <a:endParaRPr lang="en-US" b="0" dirty="0">
              <a:effectLst/>
            </a:endParaRPr>
          </a:p>
          <a:p>
            <a:r>
              <a:rPr lang="en-US" dirty="0"/>
              <a:t>Duncan Gillard </a:t>
            </a:r>
            <a:r>
              <a:rPr lang="mr-IN" dirty="0"/>
              <a:t>–</a:t>
            </a:r>
            <a:r>
              <a:rPr lang="en-US" dirty="0"/>
              <a:t> </a:t>
            </a:r>
            <a:r>
              <a:rPr lang="en-US" dirty="0">
                <a:hlinkClick r:id="rId3"/>
              </a:rPr>
              <a:t>duncan.gillard@bristol.gov.uk</a:t>
            </a:r>
            <a:endParaRPr lang="en-US" dirty="0"/>
          </a:p>
          <a:p>
            <a:r>
              <a:rPr lang="en-US" dirty="0">
                <a:effectLst/>
              </a:rPr>
              <a:t>Dayna Lee-</a:t>
            </a:r>
            <a:r>
              <a:rPr lang="en-US" dirty="0" err="1">
                <a:effectLst/>
              </a:rPr>
              <a:t>Baggley</a:t>
            </a:r>
            <a:r>
              <a:rPr lang="en-US" dirty="0">
                <a:effectLst/>
              </a:rPr>
              <a:t> </a:t>
            </a:r>
            <a:r>
              <a:rPr lang="mr-IN" dirty="0">
                <a:effectLst/>
              </a:rPr>
              <a:t>–</a:t>
            </a:r>
            <a:r>
              <a:rPr lang="en-US" dirty="0">
                <a:effectLst/>
              </a:rPr>
              <a:t> </a:t>
            </a:r>
            <a:r>
              <a:rPr lang="en-US" dirty="0">
                <a:effectLst/>
                <a:hlinkClick r:id="rId4"/>
              </a:rPr>
              <a:t>dayna.lee-baggley@dal.ca</a:t>
            </a:r>
            <a:endParaRPr lang="en-US" dirty="0">
              <a:effectLst/>
            </a:endParaRPr>
          </a:p>
          <a:p>
            <a:r>
              <a:rPr lang="en-US" dirty="0"/>
              <a:t>Olivia Donnelly </a:t>
            </a:r>
            <a:r>
              <a:rPr lang="mr-IN" dirty="0"/>
              <a:t>–</a:t>
            </a:r>
            <a:r>
              <a:rPr lang="en-US" dirty="0"/>
              <a:t> </a:t>
            </a:r>
            <a:r>
              <a:rPr lang="en-US" dirty="0">
                <a:hlinkClick r:id="rId5"/>
              </a:rPr>
              <a:t>olivia.donnelly@nbt.nhs.uk</a:t>
            </a:r>
            <a:endParaRPr lang="en-US" dirty="0"/>
          </a:p>
          <a:p>
            <a:r>
              <a:rPr lang="en-US" dirty="0"/>
              <a:t>Eric Morris </a:t>
            </a:r>
            <a:r>
              <a:rPr lang="mr-IN" dirty="0"/>
              <a:t>–</a:t>
            </a:r>
            <a:r>
              <a:rPr lang="en-US" dirty="0"/>
              <a:t> </a:t>
            </a:r>
            <a:r>
              <a:rPr lang="en-US" dirty="0">
                <a:hlinkClick r:id="rId6"/>
              </a:rPr>
              <a:t>eric.morris@latrobe.edu.au</a:t>
            </a:r>
            <a:endParaRPr lang="en-US" dirty="0"/>
          </a:p>
          <a:p>
            <a:r>
              <a:rPr lang="en-US" dirty="0"/>
              <a:t>Ross McIntosh </a:t>
            </a:r>
            <a:r>
              <a:rPr lang="mr-IN" dirty="0"/>
              <a:t>–</a:t>
            </a:r>
            <a:r>
              <a:rPr lang="en-US" dirty="0"/>
              <a:t> </a:t>
            </a:r>
            <a:r>
              <a:rPr lang="en-US" dirty="0">
                <a:hlinkClick r:id="rId7"/>
              </a:rPr>
              <a:t>ross.mcintosh@city.ac.uk</a:t>
            </a:r>
            <a:endParaRPr lang="en-US" dirty="0"/>
          </a:p>
        </p:txBody>
      </p:sp>
    </p:spTree>
    <p:extLst>
      <p:ext uri="{BB962C8B-B14F-4D97-AF65-F5344CB8AC3E}">
        <p14:creationId xmlns:p14="http://schemas.microsoft.com/office/powerpoint/2010/main" val="540300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079" y="2859847"/>
            <a:ext cx="10515600" cy="1325563"/>
          </a:xfrm>
        </p:spPr>
        <p:txBody>
          <a:bodyPr>
            <a:normAutofit fontScale="90000"/>
          </a:bodyPr>
          <a:lstStyle/>
          <a:p>
            <a:r>
              <a:rPr lang="en-US" dirty="0">
                <a:latin typeface="Helvetica" charset="0"/>
                <a:ea typeface="Helvetica" charset="0"/>
                <a:cs typeface="Helvetica" charset="0"/>
              </a:rPr>
              <a:t>Annex:</a:t>
            </a:r>
            <a:br>
              <a:rPr lang="en-US" dirty="0">
                <a:latin typeface="Helvetica" charset="0"/>
                <a:ea typeface="Helvetica" charset="0"/>
                <a:cs typeface="Helvetica" charset="0"/>
              </a:rPr>
            </a:br>
            <a:r>
              <a:rPr lang="en-US" dirty="0">
                <a:latin typeface="Helvetica" charset="0"/>
                <a:ea typeface="Helvetica" charset="0"/>
                <a:cs typeface="Helvetica" charset="0"/>
              </a:rPr>
              <a:t>Definition mentioned in discussion from </a:t>
            </a:r>
            <a:r>
              <a:rPr lang="en-US" dirty="0" err="1">
                <a:latin typeface="Helvetica" charset="0"/>
                <a:ea typeface="Helvetica" charset="0"/>
                <a:cs typeface="Helvetica" charset="0"/>
              </a:rPr>
              <a:t>Taslim</a:t>
            </a:r>
            <a:r>
              <a:rPr lang="en-US" dirty="0">
                <a:latin typeface="Helvetica" charset="0"/>
                <a:ea typeface="Helvetica" charset="0"/>
                <a:cs typeface="Helvetica" charset="0"/>
              </a:rPr>
              <a:t> </a:t>
            </a:r>
            <a:r>
              <a:rPr lang="en-US" dirty="0" err="1">
                <a:latin typeface="Helvetica" charset="0"/>
                <a:ea typeface="Helvetica" charset="0"/>
                <a:cs typeface="Helvetica" charset="0"/>
              </a:rPr>
              <a:t>Tharani</a:t>
            </a:r>
            <a:endParaRPr lang="en-US" dirty="0">
              <a:latin typeface="Helvetica" charset="0"/>
              <a:ea typeface="Helvetica" charset="0"/>
              <a:cs typeface="Helvetica" charset="0"/>
            </a:endParaRPr>
          </a:p>
        </p:txBody>
      </p:sp>
    </p:spTree>
    <p:extLst>
      <p:ext uri="{BB962C8B-B14F-4D97-AF65-F5344CB8AC3E}">
        <p14:creationId xmlns:p14="http://schemas.microsoft.com/office/powerpoint/2010/main" val="1492609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does it mean to be resilient during times of change?</a:t>
            </a:r>
          </a:p>
        </p:txBody>
      </p:sp>
      <p:sp>
        <p:nvSpPr>
          <p:cNvPr id="3" name="Content Placeholder 2"/>
          <p:cNvSpPr>
            <a:spLocks noGrp="1"/>
          </p:cNvSpPr>
          <p:nvPr>
            <p:ph idx="1"/>
          </p:nvPr>
        </p:nvSpPr>
        <p:spPr/>
        <p:txBody>
          <a:bodyPr/>
          <a:lstStyle/>
          <a:p>
            <a:r>
              <a:rPr lang="en-GB" dirty="0"/>
              <a:t>Ability to remain productive and effective during adversity/disruptive change</a:t>
            </a:r>
          </a:p>
          <a:p>
            <a:r>
              <a:rPr lang="en-GB" dirty="0"/>
              <a:t>Resilient people</a:t>
            </a:r>
          </a:p>
          <a:p>
            <a:pPr lvl="1"/>
            <a:r>
              <a:rPr lang="en-GB" dirty="0"/>
              <a:t>‘Bounce back’ – recover more quickly from physical and psychological stress</a:t>
            </a:r>
          </a:p>
          <a:p>
            <a:pPr lvl="1"/>
            <a:r>
              <a:rPr lang="en-GB" dirty="0"/>
              <a:t>Apply their energy more effectively</a:t>
            </a:r>
          </a:p>
          <a:p>
            <a:pPr lvl="1"/>
            <a:endParaRPr lang="en-GB" dirty="0"/>
          </a:p>
        </p:txBody>
      </p:sp>
      <p:sp>
        <p:nvSpPr>
          <p:cNvPr id="4" name="Rectangle 3"/>
          <p:cNvSpPr/>
          <p:nvPr/>
        </p:nvSpPr>
        <p:spPr>
          <a:xfrm>
            <a:off x="1493521" y="6187440"/>
            <a:ext cx="6096000" cy="369332"/>
          </a:xfrm>
          <a:prstGeom prst="rect">
            <a:avLst/>
          </a:prstGeom>
        </p:spPr>
        <p:txBody>
          <a:bodyPr>
            <a:spAutoFit/>
          </a:bodyPr>
          <a:lstStyle/>
          <a:p>
            <a:pPr algn="ctr"/>
            <a:r>
              <a:rPr lang="en-GB" dirty="0">
                <a:solidFill>
                  <a:srgbClr val="666666"/>
                </a:solidFill>
                <a:latin typeface="Times New Roman"/>
                <a:ea typeface="Times New Roman"/>
                <a:cs typeface="Times New Roman"/>
                <a:sym typeface="Times New Roman"/>
              </a:rPr>
              <a:t>© Taslim Tharani, 2019, request permission before use</a:t>
            </a:r>
          </a:p>
        </p:txBody>
      </p:sp>
    </p:spTree>
    <p:extLst>
      <p:ext uri="{BB962C8B-B14F-4D97-AF65-F5344CB8AC3E}">
        <p14:creationId xmlns:p14="http://schemas.microsoft.com/office/powerpoint/2010/main" val="1106834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Developing psychological flexibility</a:t>
            </a:r>
          </a:p>
        </p:txBody>
      </p:sp>
      <p:sp>
        <p:nvSpPr>
          <p:cNvPr id="3" name="Content Placeholder 2"/>
          <p:cNvSpPr>
            <a:spLocks noGrp="1"/>
          </p:cNvSpPr>
          <p:nvPr>
            <p:ph idx="1"/>
          </p:nvPr>
        </p:nvSpPr>
        <p:spPr/>
        <p:txBody>
          <a:bodyPr>
            <a:normAutofit/>
          </a:bodyPr>
          <a:lstStyle/>
          <a:p>
            <a:r>
              <a:rPr lang="en-GB" sz="2400" dirty="0"/>
              <a:t>Resilient people focus their </a:t>
            </a:r>
            <a:r>
              <a:rPr lang="en-GB" sz="2400" dirty="0">
                <a:solidFill>
                  <a:schemeClr val="accent1"/>
                </a:solidFill>
              </a:rPr>
              <a:t>ENERGY</a:t>
            </a:r>
            <a:r>
              <a:rPr lang="en-GB" sz="2400" dirty="0"/>
              <a:t> on behavioural effectiveness and productivity</a:t>
            </a:r>
          </a:p>
          <a:p>
            <a:r>
              <a:rPr lang="en-GB" sz="2400" dirty="0"/>
              <a:t>They </a:t>
            </a:r>
            <a:r>
              <a:rPr lang="en-GB" sz="2400" dirty="0">
                <a:solidFill>
                  <a:schemeClr val="accent1"/>
                </a:solidFill>
              </a:rPr>
              <a:t>FOCUS</a:t>
            </a:r>
            <a:r>
              <a:rPr lang="en-GB" sz="2400" dirty="0"/>
              <a:t> on what they CAN change/influence</a:t>
            </a:r>
          </a:p>
          <a:p>
            <a:r>
              <a:rPr lang="en-GB" sz="2400" dirty="0"/>
              <a:t>They open up to a range of </a:t>
            </a:r>
            <a:r>
              <a:rPr lang="en-GB" sz="2400" dirty="0">
                <a:solidFill>
                  <a:schemeClr val="accent1"/>
                </a:solidFill>
              </a:rPr>
              <a:t>POSSIBILITIES</a:t>
            </a:r>
            <a:r>
              <a:rPr lang="en-GB" sz="2400" dirty="0"/>
              <a:t> – they develop </a:t>
            </a:r>
            <a:r>
              <a:rPr lang="en-GB" sz="2400" dirty="0">
                <a:solidFill>
                  <a:schemeClr val="accent1"/>
                </a:solidFill>
              </a:rPr>
              <a:t>FLEXIBILITY</a:t>
            </a:r>
          </a:p>
          <a:p>
            <a:r>
              <a:rPr lang="en-GB" sz="2400" dirty="0"/>
              <a:t>They have a </a:t>
            </a:r>
            <a:r>
              <a:rPr lang="en-GB" sz="2400" dirty="0">
                <a:solidFill>
                  <a:schemeClr val="accent1"/>
                </a:solidFill>
              </a:rPr>
              <a:t>SENSE OF PURPOSE</a:t>
            </a:r>
          </a:p>
          <a:p>
            <a:r>
              <a:rPr lang="en-GB" sz="2400" dirty="0"/>
              <a:t>They focus on the </a:t>
            </a:r>
            <a:r>
              <a:rPr lang="en-GB" sz="2400" dirty="0">
                <a:solidFill>
                  <a:schemeClr val="accent1"/>
                </a:solidFill>
              </a:rPr>
              <a:t>LONG TERM </a:t>
            </a:r>
            <a:r>
              <a:rPr lang="en-GB" sz="2400" dirty="0"/>
              <a:t>rather than immediate gratification</a:t>
            </a:r>
          </a:p>
          <a:p>
            <a:endParaRPr lang="en-GB" sz="2400" dirty="0"/>
          </a:p>
          <a:p>
            <a:endParaRPr lang="en-GB" sz="2400" dirty="0"/>
          </a:p>
          <a:p>
            <a:endParaRPr lang="en-GB" sz="2400" dirty="0"/>
          </a:p>
        </p:txBody>
      </p:sp>
      <p:sp>
        <p:nvSpPr>
          <p:cNvPr id="4" name="Rectangle 3"/>
          <p:cNvSpPr/>
          <p:nvPr/>
        </p:nvSpPr>
        <p:spPr>
          <a:xfrm>
            <a:off x="1493521" y="6187440"/>
            <a:ext cx="6096000" cy="369332"/>
          </a:xfrm>
          <a:prstGeom prst="rect">
            <a:avLst/>
          </a:prstGeom>
        </p:spPr>
        <p:txBody>
          <a:bodyPr>
            <a:spAutoFit/>
          </a:bodyPr>
          <a:lstStyle/>
          <a:p>
            <a:pPr algn="ctr"/>
            <a:r>
              <a:rPr lang="en-GB" dirty="0">
                <a:solidFill>
                  <a:srgbClr val="666666"/>
                </a:solidFill>
                <a:latin typeface="Times New Roman"/>
                <a:ea typeface="Times New Roman"/>
                <a:cs typeface="Times New Roman"/>
                <a:sym typeface="Times New Roman"/>
              </a:rPr>
              <a:t>© Taslim Tharani, 2019, request permission before use</a:t>
            </a:r>
          </a:p>
        </p:txBody>
      </p:sp>
    </p:spTree>
    <p:extLst>
      <p:ext uri="{BB962C8B-B14F-4D97-AF65-F5344CB8AC3E}">
        <p14:creationId xmlns:p14="http://schemas.microsoft.com/office/powerpoint/2010/main" val="98792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13743"/>
                </a:solidFill>
                <a:latin typeface="Verdana" charset="0"/>
                <a:ea typeface="Verdana" charset="0"/>
                <a:cs typeface="Verdana" charset="0"/>
              </a:rPr>
              <a:t>Discussion</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03164" y="2745581"/>
            <a:ext cx="4988836" cy="4112419"/>
          </a:xfrm>
        </p:spPr>
      </p:pic>
      <p:sp>
        <p:nvSpPr>
          <p:cNvPr id="6" name="TextBox 5"/>
          <p:cNvSpPr txBox="1"/>
          <p:nvPr/>
        </p:nvSpPr>
        <p:spPr>
          <a:xfrm>
            <a:off x="1054100" y="1917700"/>
            <a:ext cx="6149064" cy="3693319"/>
          </a:xfrm>
          <a:prstGeom prst="rect">
            <a:avLst/>
          </a:prstGeom>
          <a:noFill/>
        </p:spPr>
        <p:txBody>
          <a:bodyPr wrap="square" rtlCol="0">
            <a:spAutoFit/>
          </a:bodyPr>
          <a:lstStyle/>
          <a:p>
            <a:pPr marL="285750" indent="-285750">
              <a:buFont typeface="Arial" charset="0"/>
              <a:buChar char="•"/>
            </a:pPr>
            <a:r>
              <a:rPr lang="en-US" sz="3600" dirty="0">
                <a:solidFill>
                  <a:srgbClr val="113743"/>
                </a:solidFill>
              </a:rPr>
              <a:t>Approval &amp; funding</a:t>
            </a:r>
          </a:p>
          <a:p>
            <a:pPr marL="285750" indent="-285750">
              <a:buFont typeface="Arial" charset="0"/>
              <a:buChar char="•"/>
            </a:pPr>
            <a:r>
              <a:rPr lang="en-US" sz="3600" dirty="0">
                <a:solidFill>
                  <a:srgbClr val="113743"/>
                </a:solidFill>
              </a:rPr>
              <a:t>Marketing</a:t>
            </a:r>
          </a:p>
          <a:p>
            <a:pPr marL="285750" indent="-285750">
              <a:buFont typeface="Arial" charset="0"/>
              <a:buChar char="•"/>
            </a:pPr>
            <a:r>
              <a:rPr lang="en-US" sz="3600" dirty="0">
                <a:solidFill>
                  <a:srgbClr val="113743"/>
                </a:solidFill>
              </a:rPr>
              <a:t>Adapting &amp; flexing</a:t>
            </a:r>
          </a:p>
          <a:p>
            <a:pPr marL="285750" indent="-285750">
              <a:buFont typeface="Arial" charset="0"/>
              <a:buChar char="•"/>
            </a:pPr>
            <a:r>
              <a:rPr lang="en-US" sz="3600" dirty="0">
                <a:solidFill>
                  <a:srgbClr val="113743"/>
                </a:solidFill>
              </a:rPr>
              <a:t>Trainers</a:t>
            </a:r>
          </a:p>
          <a:p>
            <a:pPr marL="285750" indent="-285750">
              <a:buFont typeface="Arial" charset="0"/>
              <a:buChar char="•"/>
            </a:pPr>
            <a:r>
              <a:rPr lang="en-US" sz="3600" dirty="0">
                <a:solidFill>
                  <a:srgbClr val="113743"/>
                </a:solidFill>
              </a:rPr>
              <a:t>Participants</a:t>
            </a:r>
            <a:br>
              <a:rPr lang="en-US" sz="3600" dirty="0">
                <a:solidFill>
                  <a:srgbClr val="113743"/>
                </a:solidFill>
              </a:rPr>
            </a:br>
            <a:r>
              <a:rPr lang="en-US" sz="3600" dirty="0">
                <a:solidFill>
                  <a:srgbClr val="113743"/>
                </a:solidFill>
              </a:rPr>
              <a:t>Measures</a:t>
            </a:r>
          </a:p>
          <a:p>
            <a:endParaRPr lang="en-US" dirty="0"/>
          </a:p>
        </p:txBody>
      </p:sp>
    </p:spTree>
    <p:extLst>
      <p:ext uri="{BB962C8B-B14F-4D97-AF65-F5344CB8AC3E}">
        <p14:creationId xmlns:p14="http://schemas.microsoft.com/office/powerpoint/2010/main" val="179408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13743"/>
                </a:solidFill>
                <a:latin typeface="Helvetica" charset="0"/>
                <a:ea typeface="Helvetica" charset="0"/>
                <a:cs typeface="Helvetica" charset="0"/>
              </a:rPr>
              <a:t>Ross McIntosh</a:t>
            </a:r>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4381322" cy="3951576"/>
          </a:xfrm>
          <a:prstGeom prst="rect">
            <a:avLst/>
          </a:prstGeom>
        </p:spPr>
      </p:pic>
      <p:sp>
        <p:nvSpPr>
          <p:cNvPr id="4" name="TextBox 3"/>
          <p:cNvSpPr txBox="1"/>
          <p:nvPr/>
        </p:nvSpPr>
        <p:spPr>
          <a:xfrm>
            <a:off x="5424055" y="1808018"/>
            <a:ext cx="5974772" cy="4401205"/>
          </a:xfrm>
          <a:prstGeom prst="rect">
            <a:avLst/>
          </a:prstGeom>
          <a:noFill/>
        </p:spPr>
        <p:txBody>
          <a:bodyPr wrap="square" rtlCol="0">
            <a:spAutoFit/>
          </a:bodyPr>
          <a:lstStyle/>
          <a:p>
            <a:r>
              <a:rPr lang="en-US" sz="2800" dirty="0">
                <a:solidFill>
                  <a:srgbClr val="113743"/>
                </a:solidFill>
              </a:rPr>
              <a:t>Paul Flaxman &amp; Joe Oliver </a:t>
            </a:r>
            <a:r>
              <a:rPr lang="mr-IN" sz="2800" dirty="0">
                <a:solidFill>
                  <a:srgbClr val="113743"/>
                </a:solidFill>
              </a:rPr>
              <a:t>–</a:t>
            </a:r>
            <a:r>
              <a:rPr lang="en-US" sz="2800" dirty="0">
                <a:solidFill>
                  <a:srgbClr val="113743"/>
                </a:solidFill>
              </a:rPr>
              <a:t> ACT for Workplace Well-being</a:t>
            </a:r>
          </a:p>
          <a:p>
            <a:endParaRPr lang="en-US" sz="2800" dirty="0">
              <a:solidFill>
                <a:srgbClr val="113743"/>
              </a:solidFill>
            </a:endParaRPr>
          </a:p>
          <a:p>
            <a:r>
              <a:rPr lang="en-US" sz="2800" dirty="0">
                <a:solidFill>
                  <a:srgbClr val="113743"/>
                </a:solidFill>
              </a:rPr>
              <a:t>Different populations</a:t>
            </a:r>
          </a:p>
          <a:p>
            <a:pPr marL="457200" indent="-457200">
              <a:buFont typeface="Arial" charset="0"/>
              <a:buChar char="•"/>
            </a:pPr>
            <a:r>
              <a:rPr lang="en-US" sz="2800" dirty="0">
                <a:solidFill>
                  <a:srgbClr val="113743"/>
                </a:solidFill>
              </a:rPr>
              <a:t>Teachers</a:t>
            </a:r>
          </a:p>
          <a:p>
            <a:pPr marL="457200" indent="-457200">
              <a:buFont typeface="Arial" charset="0"/>
              <a:buChar char="•"/>
            </a:pPr>
            <a:r>
              <a:rPr lang="en-US" sz="2800" dirty="0">
                <a:solidFill>
                  <a:srgbClr val="113743"/>
                </a:solidFill>
              </a:rPr>
              <a:t>Civil Servants</a:t>
            </a:r>
          </a:p>
          <a:p>
            <a:pPr marL="457200" indent="-457200">
              <a:buFont typeface="Arial" charset="0"/>
              <a:buChar char="•"/>
            </a:pPr>
            <a:r>
              <a:rPr lang="en-US" sz="2800" dirty="0">
                <a:solidFill>
                  <a:srgbClr val="113743"/>
                </a:solidFill>
              </a:rPr>
              <a:t>NHS</a:t>
            </a:r>
          </a:p>
          <a:p>
            <a:pPr marL="457200" indent="-457200">
              <a:buFont typeface="Arial" charset="0"/>
              <a:buChar char="•"/>
            </a:pPr>
            <a:r>
              <a:rPr lang="en-US" sz="2800" dirty="0">
                <a:solidFill>
                  <a:srgbClr val="113743"/>
                </a:solidFill>
              </a:rPr>
              <a:t>Private sector </a:t>
            </a:r>
            <a:r>
              <a:rPr lang="mr-IN" sz="2800" dirty="0">
                <a:solidFill>
                  <a:srgbClr val="113743"/>
                </a:solidFill>
              </a:rPr>
              <a:t>–</a:t>
            </a:r>
            <a:r>
              <a:rPr lang="en-US" sz="2800" dirty="0">
                <a:solidFill>
                  <a:srgbClr val="113743"/>
                </a:solidFill>
              </a:rPr>
              <a:t> including banking</a:t>
            </a:r>
          </a:p>
          <a:p>
            <a:pPr marL="457200" indent="-457200">
              <a:buFont typeface="Arial" charset="0"/>
              <a:buChar char="•"/>
            </a:pPr>
            <a:r>
              <a:rPr lang="en-US" sz="2800" dirty="0">
                <a:solidFill>
                  <a:srgbClr val="113743"/>
                </a:solidFill>
              </a:rPr>
              <a:t>Ballet companies</a:t>
            </a:r>
          </a:p>
          <a:p>
            <a:endParaRPr lang="en-US" sz="2800" dirty="0">
              <a:solidFill>
                <a:srgbClr val="113743"/>
              </a:solidFill>
            </a:endParaRPr>
          </a:p>
        </p:txBody>
      </p:sp>
    </p:spTree>
    <p:extLst>
      <p:ext uri="{BB962C8B-B14F-4D97-AF65-F5344CB8AC3E}">
        <p14:creationId xmlns:p14="http://schemas.microsoft.com/office/powerpoint/2010/main" val="1557164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148" y="311727"/>
            <a:ext cx="9943852" cy="2419699"/>
          </a:xfrm>
        </p:spPr>
        <p:txBody>
          <a:bodyPr>
            <a:noAutofit/>
          </a:bodyPr>
          <a:lstStyle/>
          <a:p>
            <a:r>
              <a:rPr lang="en-GB" dirty="0">
                <a:solidFill>
                  <a:srgbClr val="113743"/>
                </a:solidFill>
                <a:latin typeface="Helvetica" charset="0"/>
                <a:ea typeface="Helvetica" charset="0"/>
                <a:cs typeface="Helvetica" charset="0"/>
              </a:rPr>
              <a:t>Dr Helen </a:t>
            </a:r>
            <a:r>
              <a:rPr lang="en-GB" dirty="0" err="1">
                <a:solidFill>
                  <a:srgbClr val="113743"/>
                </a:solidFill>
                <a:latin typeface="Helvetica" charset="0"/>
                <a:ea typeface="Helvetica" charset="0"/>
                <a:cs typeface="Helvetica" charset="0"/>
              </a:rPr>
              <a:t>Bolderston</a:t>
            </a:r>
            <a:br>
              <a:rPr lang="en-GB" sz="2600" dirty="0">
                <a:solidFill>
                  <a:srgbClr val="113743"/>
                </a:solidFill>
                <a:latin typeface="Helvetica" charset="0"/>
                <a:ea typeface="Helvetica" charset="0"/>
                <a:cs typeface="Helvetica" charset="0"/>
              </a:rPr>
            </a:br>
            <a:r>
              <a:rPr lang="en-GB" sz="2600" dirty="0">
                <a:solidFill>
                  <a:srgbClr val="113743"/>
                </a:solidFill>
                <a:latin typeface="Helvetica" charset="0"/>
                <a:ea typeface="Helvetica" charset="0"/>
                <a:cs typeface="Helvetica" charset="0"/>
              </a:rPr>
              <a:t>Senior lecturer/clinical psychologist</a:t>
            </a:r>
            <a:br>
              <a:rPr lang="en-GB" sz="2600" dirty="0">
                <a:solidFill>
                  <a:srgbClr val="113743"/>
                </a:solidFill>
                <a:latin typeface="Helvetica" charset="0"/>
                <a:ea typeface="Helvetica" charset="0"/>
                <a:cs typeface="Helvetica" charset="0"/>
              </a:rPr>
            </a:br>
            <a:r>
              <a:rPr lang="en-GB" sz="2600" dirty="0">
                <a:solidFill>
                  <a:srgbClr val="113743"/>
                </a:solidFill>
                <a:latin typeface="Helvetica" charset="0"/>
                <a:ea typeface="Helvetica" charset="0"/>
                <a:cs typeface="Helvetica" charset="0"/>
              </a:rPr>
              <a:t>The Bournemouth Adverse Events Research Team</a:t>
            </a: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3851" t="6953" r="1649" b="7999"/>
          <a:stretch/>
        </p:blipFill>
        <p:spPr>
          <a:xfrm>
            <a:off x="1524000" y="5690246"/>
            <a:ext cx="4356484" cy="848666"/>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148" y="2600106"/>
            <a:ext cx="10629652" cy="1856854"/>
          </a:xfrm>
          <a:prstGeom prst="rect">
            <a:avLst/>
          </a:prstGeom>
        </p:spPr>
      </p:pic>
      <p:sp>
        <p:nvSpPr>
          <p:cNvPr id="7" name="TextBox 6"/>
          <p:cNvSpPr txBox="1"/>
          <p:nvPr/>
        </p:nvSpPr>
        <p:spPr>
          <a:xfrm>
            <a:off x="5519936" y="5822191"/>
            <a:ext cx="5544616" cy="584775"/>
          </a:xfrm>
          <a:prstGeom prst="rect">
            <a:avLst/>
          </a:prstGeom>
          <a:noFill/>
        </p:spPr>
        <p:txBody>
          <a:bodyPr wrap="square" rtlCol="0">
            <a:spAutoFit/>
          </a:bodyPr>
          <a:lstStyle/>
          <a:p>
            <a:pPr algn="ctr"/>
            <a:r>
              <a:rPr lang="en-US" sz="3200" dirty="0" err="1">
                <a:solidFill>
                  <a:srgbClr val="7030A0"/>
                </a:solidFill>
                <a:latin typeface="Garamond" charset="0"/>
                <a:ea typeface="Garamond" charset="0"/>
                <a:cs typeface="Garamond" charset="0"/>
              </a:rPr>
              <a:t>www.surgeonwellbeing.co.uk</a:t>
            </a:r>
            <a:endParaRPr lang="en-US" sz="3200" dirty="0">
              <a:solidFill>
                <a:srgbClr val="7030A0"/>
              </a:solidFill>
              <a:latin typeface="Garamond" charset="0"/>
              <a:ea typeface="Garamond" charset="0"/>
              <a:cs typeface="Garamond" charset="0"/>
            </a:endParaRPr>
          </a:p>
        </p:txBody>
      </p:sp>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456" y="4721149"/>
            <a:ext cx="10438344" cy="770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929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7" y="971431"/>
            <a:ext cx="9788123" cy="1188720"/>
          </a:xfrm>
        </p:spPr>
        <p:txBody>
          <a:bodyPr>
            <a:noAutofit/>
          </a:bodyPr>
          <a:lstStyle/>
          <a:p>
            <a:r>
              <a:rPr lang="en-GB" dirty="0">
                <a:solidFill>
                  <a:srgbClr val="113743"/>
                </a:solidFill>
                <a:latin typeface="Helvetica" charset="0"/>
                <a:ea typeface="Helvetica" charset="0"/>
                <a:cs typeface="Helvetica" charset="0"/>
              </a:rPr>
              <a:t>ACT-Based Resilience Training for Surgeons</a:t>
            </a:r>
          </a:p>
        </p:txBody>
      </p:sp>
      <p:sp>
        <p:nvSpPr>
          <p:cNvPr id="3" name="Content Placeholder 2"/>
          <p:cNvSpPr>
            <a:spLocks noGrp="1"/>
          </p:cNvSpPr>
          <p:nvPr>
            <p:ph idx="1"/>
          </p:nvPr>
        </p:nvSpPr>
        <p:spPr>
          <a:xfrm>
            <a:off x="1261970" y="2374232"/>
            <a:ext cx="9496952" cy="3843688"/>
          </a:xfrm>
        </p:spPr>
        <p:txBody>
          <a:bodyPr>
            <a:normAutofit/>
          </a:bodyPr>
          <a:lstStyle/>
          <a:p>
            <a:pPr marL="0" indent="0">
              <a:buNone/>
            </a:pPr>
            <a:r>
              <a:rPr lang="en-GB" sz="3200" dirty="0">
                <a:solidFill>
                  <a:srgbClr val="113743"/>
                </a:solidFill>
              </a:rPr>
              <a:t>Stephen </a:t>
            </a:r>
            <a:r>
              <a:rPr lang="en-GB" sz="3200" dirty="0" err="1">
                <a:solidFill>
                  <a:srgbClr val="113743"/>
                </a:solidFill>
              </a:rPr>
              <a:t>Richer’s</a:t>
            </a:r>
            <a:r>
              <a:rPr lang="en-GB" sz="3200" dirty="0">
                <a:solidFill>
                  <a:srgbClr val="113743"/>
                </a:solidFill>
              </a:rPr>
              <a:t> PhD</a:t>
            </a:r>
          </a:p>
          <a:p>
            <a:pPr marL="0" indent="0">
              <a:buNone/>
            </a:pPr>
            <a:r>
              <a:rPr lang="en-GB" sz="3200" dirty="0">
                <a:solidFill>
                  <a:srgbClr val="113743"/>
                </a:solidFill>
              </a:rPr>
              <a:t>Adapted from The Mindful and Effective Employee, Flaxman, Bond &amp; </a:t>
            </a:r>
            <a:r>
              <a:rPr lang="en-GB" sz="3200" dirty="0" err="1">
                <a:solidFill>
                  <a:srgbClr val="113743"/>
                </a:solidFill>
              </a:rPr>
              <a:t>Livheim</a:t>
            </a:r>
            <a:r>
              <a:rPr lang="en-GB" sz="3200" dirty="0">
                <a:solidFill>
                  <a:srgbClr val="113743"/>
                </a:solidFill>
              </a:rPr>
              <a:t> (2013)</a:t>
            </a:r>
          </a:p>
          <a:p>
            <a:pPr marL="0" indent="0">
              <a:buNone/>
            </a:pPr>
            <a:r>
              <a:rPr lang="en-GB" sz="3200" dirty="0">
                <a:solidFill>
                  <a:srgbClr val="113743"/>
                </a:solidFill>
              </a:rPr>
              <a:t>Pilot/feasibility study</a:t>
            </a:r>
          </a:p>
          <a:p>
            <a:r>
              <a:rPr lang="en-GB" sz="3200" dirty="0">
                <a:solidFill>
                  <a:srgbClr val="113743"/>
                </a:solidFill>
              </a:rPr>
              <a:t>10 trainee surgeons from local UK hospitals</a:t>
            </a:r>
          </a:p>
          <a:p>
            <a:r>
              <a:rPr lang="en-GB" sz="3200" dirty="0">
                <a:solidFill>
                  <a:srgbClr val="113743"/>
                </a:solidFill>
              </a:rPr>
              <a:t>3 x 2 hour 1-to-1 sessions approximately 2 weeks apart</a:t>
            </a:r>
          </a:p>
          <a:p>
            <a:pPr marL="0" indent="0">
              <a:buNone/>
            </a:pPr>
            <a:r>
              <a:rPr lang="en-GB" sz="2900" dirty="0"/>
              <a:t>	</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2027556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29417"/>
            <a:ext cx="7729728" cy="1008487"/>
          </a:xfrm>
        </p:spPr>
        <p:txBody>
          <a:bodyPr/>
          <a:lstStyle/>
          <a:p>
            <a:r>
              <a:rPr lang="en-GB" dirty="0">
                <a:solidFill>
                  <a:srgbClr val="113743"/>
                </a:solidFill>
                <a:latin typeface="Helvetica" charset="0"/>
                <a:ea typeface="Helvetica" charset="0"/>
                <a:cs typeface="Helvetica" charset="0"/>
              </a:rPr>
              <a:t>Pilot study outcomes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6186813"/>
              </p:ext>
            </p:extLst>
          </p:nvPr>
        </p:nvGraphicFramePr>
        <p:xfrm>
          <a:off x="914399" y="1995055"/>
          <a:ext cx="5631873" cy="432954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854507" y="2333685"/>
            <a:ext cx="4499293" cy="4154984"/>
          </a:xfrm>
          <a:prstGeom prst="rect">
            <a:avLst/>
          </a:prstGeom>
          <a:noFill/>
        </p:spPr>
        <p:txBody>
          <a:bodyPr wrap="square" rtlCol="0">
            <a:spAutoFit/>
          </a:bodyPr>
          <a:lstStyle/>
          <a:p>
            <a:r>
              <a:rPr lang="en-GB" sz="2400" dirty="0"/>
              <a:t>Significant improvements in:</a:t>
            </a:r>
          </a:p>
          <a:p>
            <a:pPr marL="285750" indent="-285750">
              <a:buFont typeface="Arial" charset="0"/>
              <a:buChar char="•"/>
            </a:pPr>
            <a:r>
              <a:rPr lang="en-GB" sz="2400" dirty="0"/>
              <a:t>Resilience</a:t>
            </a:r>
          </a:p>
          <a:p>
            <a:pPr marL="285750" indent="-285750">
              <a:buFont typeface="Arial" charset="0"/>
              <a:buChar char="•"/>
            </a:pPr>
            <a:r>
              <a:rPr lang="en-GB" sz="2400" dirty="0"/>
              <a:t>Burnout</a:t>
            </a:r>
          </a:p>
          <a:p>
            <a:pPr marL="285750" indent="-285750">
              <a:buFont typeface="Arial" charset="0"/>
              <a:buChar char="•"/>
            </a:pPr>
            <a:r>
              <a:rPr lang="en-GB" sz="2400" dirty="0"/>
              <a:t>DASS</a:t>
            </a:r>
          </a:p>
          <a:p>
            <a:pPr marL="285750" indent="-285750">
              <a:buFont typeface="Arial" charset="0"/>
              <a:buChar char="•"/>
            </a:pPr>
            <a:r>
              <a:rPr lang="en-GB" sz="2400" dirty="0"/>
              <a:t>Psychological Flexibility</a:t>
            </a:r>
          </a:p>
          <a:p>
            <a:pPr marL="285750" indent="-285750">
              <a:buFont typeface="Arial" charset="0"/>
              <a:buChar char="•"/>
            </a:pPr>
            <a:r>
              <a:rPr lang="en-GB" sz="2400" dirty="0"/>
              <a:t>Self-compassion</a:t>
            </a:r>
          </a:p>
          <a:p>
            <a:pPr marL="285750" indent="-285750">
              <a:buFont typeface="Arial" charset="0"/>
              <a:buChar char="•"/>
            </a:pPr>
            <a:r>
              <a:rPr lang="en-GB" sz="2400" dirty="0"/>
              <a:t>Valued Living</a:t>
            </a:r>
          </a:p>
          <a:p>
            <a:pPr marL="285750" indent="-285750">
              <a:buFont typeface="Arial" charset="0"/>
              <a:buChar char="•"/>
            </a:pPr>
            <a:endParaRPr lang="en-GB" sz="2400" dirty="0"/>
          </a:p>
          <a:p>
            <a:r>
              <a:rPr lang="en-GB" sz="2400" dirty="0"/>
              <a:t>No significant change in GHQ-12</a:t>
            </a:r>
          </a:p>
          <a:p>
            <a:endParaRPr lang="en-GB" sz="2400" dirty="0"/>
          </a:p>
          <a:p>
            <a:r>
              <a:rPr lang="en-GB" sz="2400" dirty="0">
                <a:solidFill>
                  <a:srgbClr val="FF0000"/>
                </a:solidFill>
              </a:rPr>
              <a:t>Multi-site N = 100 RCT on-going</a:t>
            </a:r>
          </a:p>
        </p:txBody>
      </p:sp>
      <p:sp>
        <p:nvSpPr>
          <p:cNvPr id="6" name="TextBox 5"/>
          <p:cNvSpPr txBox="1"/>
          <p:nvPr/>
        </p:nvSpPr>
        <p:spPr>
          <a:xfrm>
            <a:off x="2005263" y="2406316"/>
            <a:ext cx="2149948" cy="369332"/>
          </a:xfrm>
          <a:prstGeom prst="rect">
            <a:avLst/>
          </a:prstGeom>
          <a:noFill/>
        </p:spPr>
        <p:txBody>
          <a:bodyPr wrap="none" rtlCol="0">
            <a:spAutoFit/>
          </a:bodyPr>
          <a:lstStyle/>
          <a:p>
            <a:r>
              <a:rPr lang="en-GB" dirty="0"/>
              <a:t>Brief Resilience Scale</a:t>
            </a:r>
          </a:p>
        </p:txBody>
      </p:sp>
    </p:spTree>
    <p:extLst>
      <p:ext uri="{BB962C8B-B14F-4D97-AF65-F5344CB8AC3E}">
        <p14:creationId xmlns:p14="http://schemas.microsoft.com/office/powerpoint/2010/main" val="864677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113743"/>
                </a:solidFill>
                <a:latin typeface="Helvetica" charset="0"/>
                <a:ea typeface="Helvetica" charset="0"/>
                <a:cs typeface="Helvetica" charset="0"/>
              </a:rPr>
              <a:t>Dr</a:t>
            </a:r>
            <a:r>
              <a:rPr lang="en-US" dirty="0">
                <a:solidFill>
                  <a:srgbClr val="113743"/>
                </a:solidFill>
                <a:latin typeface="Helvetica" charset="0"/>
                <a:ea typeface="Helvetica" charset="0"/>
                <a:cs typeface="Helvetica" charset="0"/>
              </a:rPr>
              <a:t> Duncan Gillard</a:t>
            </a:r>
          </a:p>
        </p:txBody>
      </p:sp>
      <p:sp>
        <p:nvSpPr>
          <p:cNvPr id="3" name="Content Placeholder 2"/>
          <p:cNvSpPr>
            <a:spLocks noGrp="1"/>
          </p:cNvSpPr>
          <p:nvPr>
            <p:ph idx="1"/>
          </p:nvPr>
        </p:nvSpPr>
        <p:spPr>
          <a:xfrm>
            <a:off x="588818" y="1804987"/>
            <a:ext cx="10515600" cy="4351338"/>
          </a:xfrm>
        </p:spPr>
        <p:txBody>
          <a:bodyPr>
            <a:normAutofit/>
          </a:bodyPr>
          <a:lstStyle/>
          <a:p>
            <a:pPr marL="0" indent="0">
              <a:buNone/>
            </a:pPr>
            <a:endParaRPr lang="en-GB" b="1" dirty="0"/>
          </a:p>
          <a:p>
            <a:pPr marL="0" indent="0">
              <a:buNone/>
            </a:pPr>
            <a:r>
              <a:rPr lang="en-GB" dirty="0">
                <a:solidFill>
                  <a:srgbClr val="C5001A"/>
                </a:solidFill>
              </a:rPr>
              <a:t>Where delivered?</a:t>
            </a:r>
          </a:p>
          <a:p>
            <a:r>
              <a:rPr lang="en-GB" dirty="0"/>
              <a:t>   	Bristol and Southern England, mainly in schools</a:t>
            </a:r>
          </a:p>
          <a:p>
            <a:pPr marL="0" indent="0">
              <a:buNone/>
            </a:pPr>
            <a:br>
              <a:rPr lang="en-GB" dirty="0">
                <a:solidFill>
                  <a:srgbClr val="C5001A"/>
                </a:solidFill>
              </a:rPr>
            </a:br>
            <a:r>
              <a:rPr lang="en-GB" dirty="0">
                <a:solidFill>
                  <a:srgbClr val="C5001A"/>
                </a:solidFill>
              </a:rPr>
              <a:t>To whom?</a:t>
            </a:r>
          </a:p>
          <a:p>
            <a:pPr lvl="1"/>
            <a:r>
              <a:rPr lang="en-GB" dirty="0"/>
              <a:t>14 school cohorts</a:t>
            </a:r>
          </a:p>
          <a:p>
            <a:pPr lvl="1"/>
            <a:r>
              <a:rPr lang="en-GB" dirty="0"/>
              <a:t>1 x cohort of school SLT members</a:t>
            </a:r>
          </a:p>
          <a:p>
            <a:pPr lvl="1"/>
            <a:r>
              <a:rPr lang="en-GB" dirty="0"/>
              <a:t>1 x cohort of city council directors</a:t>
            </a:r>
          </a:p>
          <a:p>
            <a:pPr lvl="1"/>
            <a:r>
              <a:rPr lang="en-GB" dirty="0"/>
              <a:t>3 x cohorts of Educational Psychologists</a:t>
            </a:r>
          </a:p>
        </p:txBody>
      </p:sp>
      <p:sp>
        <p:nvSpPr>
          <p:cNvPr id="6" name="AutoShape 4" descr="mage result for bristol city council logo"/>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mage result for bristol city council logo"/>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2675" y="3807980"/>
            <a:ext cx="2311743" cy="2348345"/>
          </a:xfrm>
          <a:prstGeom prst="rect">
            <a:avLst/>
          </a:prstGeom>
        </p:spPr>
      </p:pic>
    </p:spTree>
    <p:extLst>
      <p:ext uri="{BB962C8B-B14F-4D97-AF65-F5344CB8AC3E}">
        <p14:creationId xmlns:p14="http://schemas.microsoft.com/office/powerpoint/2010/main" val="597099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HS FEB 2019">
      <a:dk1>
        <a:srgbClr val="231F20"/>
      </a:dk1>
      <a:lt1>
        <a:srgbClr val="FFFFFF"/>
      </a:lt1>
      <a:dk2>
        <a:srgbClr val="415563"/>
      </a:dk2>
      <a:lt2>
        <a:srgbClr val="E8EDEE"/>
      </a:lt2>
      <a:accent1>
        <a:srgbClr val="003087"/>
      </a:accent1>
      <a:accent2>
        <a:srgbClr val="005EB8"/>
      </a:accent2>
      <a:accent3>
        <a:srgbClr val="0071CE"/>
      </a:accent3>
      <a:accent4>
        <a:srgbClr val="41B6E6"/>
      </a:accent4>
      <a:accent5>
        <a:srgbClr val="00A9CE"/>
      </a:accent5>
      <a:accent6>
        <a:srgbClr val="768692"/>
      </a:accent6>
      <a:hlink>
        <a:srgbClr val="231F20"/>
      </a:hlink>
      <a:folHlink>
        <a:srgbClr val="231F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T_Powerpoint_Presentation_AB" id="{63CDC7FF-BE61-914E-AA4C-E0711A28CCD5}" vid="{F14E3C9F-40AF-E64B-9EC2-8ABD14B3BCE5}"/>
    </a:ext>
  </a:extLst>
</a:theme>
</file>

<file path=ppt/theme/theme3.xml><?xml version="1.0" encoding="utf-8"?>
<a:theme xmlns:a="http://schemas.openxmlformats.org/drawingml/2006/main" name="2_Office Theme">
  <a:themeElements>
    <a:clrScheme name="NHS FEB 2019">
      <a:dk1>
        <a:srgbClr val="231F20"/>
      </a:dk1>
      <a:lt1>
        <a:srgbClr val="FFFFFF"/>
      </a:lt1>
      <a:dk2>
        <a:srgbClr val="415563"/>
      </a:dk2>
      <a:lt2>
        <a:srgbClr val="E8EDEE"/>
      </a:lt2>
      <a:accent1>
        <a:srgbClr val="003087"/>
      </a:accent1>
      <a:accent2>
        <a:srgbClr val="005EB8"/>
      </a:accent2>
      <a:accent3>
        <a:srgbClr val="0071CE"/>
      </a:accent3>
      <a:accent4>
        <a:srgbClr val="41B6E6"/>
      </a:accent4>
      <a:accent5>
        <a:srgbClr val="00A9CE"/>
      </a:accent5>
      <a:accent6>
        <a:srgbClr val="768692"/>
      </a:accent6>
      <a:hlink>
        <a:srgbClr val="231F20"/>
      </a:hlink>
      <a:folHlink>
        <a:srgbClr val="231F2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BT_Powerpoint_Presentation_AB" id="{63CDC7FF-BE61-914E-AA4C-E0711A28CCD5}" vid="{F14E3C9F-40AF-E64B-9EC2-8ABD14B3BCE5}"/>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asis">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2761</TotalTime>
  <Words>2303</Words>
  <Application>Microsoft Office PowerPoint</Application>
  <PresentationFormat>Widescreen</PresentationFormat>
  <Paragraphs>472</Paragraphs>
  <Slides>39</Slides>
  <Notes>7</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39</vt:i4>
      </vt:variant>
    </vt:vector>
  </HeadingPairs>
  <TitlesOfParts>
    <vt:vector size="55" baseType="lpstr">
      <vt:lpstr>Arial</vt:lpstr>
      <vt:lpstr>Arial Rounded MT Bold</vt:lpstr>
      <vt:lpstr>Calibri</vt:lpstr>
      <vt:lpstr>Calibri Light</vt:lpstr>
      <vt:lpstr>Corbel</vt:lpstr>
      <vt:lpstr>Garamond</vt:lpstr>
      <vt:lpstr>Gill Sans MT</vt:lpstr>
      <vt:lpstr>Helvetica</vt:lpstr>
      <vt:lpstr>Optima</vt:lpstr>
      <vt:lpstr>Times New Roman</vt:lpstr>
      <vt:lpstr>Verdana</vt:lpstr>
      <vt:lpstr>Office Theme</vt:lpstr>
      <vt:lpstr>1_Office Theme</vt:lpstr>
      <vt:lpstr>2_Office Theme</vt:lpstr>
      <vt:lpstr>3_Office Theme</vt:lpstr>
      <vt:lpstr>Basis</vt:lpstr>
      <vt:lpstr>  Delivering ACT in workplace Settings – Adaptations, recommendations &amp; challenges </vt:lpstr>
      <vt:lpstr>Disclosures</vt:lpstr>
      <vt:lpstr>The Discussion</vt:lpstr>
      <vt:lpstr>Discussion</vt:lpstr>
      <vt:lpstr>Ross McIntosh</vt:lpstr>
      <vt:lpstr>Dr Helen Bolderston Senior lecturer/clinical psychologist The Bournemouth Adverse Events Research Team</vt:lpstr>
      <vt:lpstr>ACT-Based Resilience Training for Surgeons</vt:lpstr>
      <vt:lpstr>Pilot study outcomes</vt:lpstr>
      <vt:lpstr>Dr Duncan Gillard</vt:lpstr>
      <vt:lpstr>ACT for Teachers</vt:lpstr>
      <vt:lpstr>ACT for Teachers</vt:lpstr>
      <vt:lpstr>ACT for Teachers</vt:lpstr>
      <vt:lpstr>Head Teacher Thematic Analysis </vt:lpstr>
      <vt:lpstr>PowerPoint Presentation</vt:lpstr>
      <vt:lpstr>Speaker Disclosure</vt:lpstr>
      <vt:lpstr>BCI Curriculum: Role of the HCP in chronic disease management</vt:lpstr>
      <vt:lpstr>Professional Resiliency </vt:lpstr>
      <vt:lpstr>Knowledge is not enough: Readiness Program </vt:lpstr>
      <vt:lpstr>PowerPoint Presentation</vt:lpstr>
      <vt:lpstr>Single Case Experimental Design</vt:lpstr>
      <vt:lpstr>PowerPoint Presentation</vt:lpstr>
      <vt:lpstr>PowerPoint Presentation</vt:lpstr>
      <vt:lpstr>PowerPoint Presentation</vt:lpstr>
      <vt:lpstr>PowerPoint Presentation</vt:lpstr>
      <vt:lpstr>PowerPoint Presentation</vt:lpstr>
      <vt:lpstr>ACT  on Purpose</vt:lpstr>
      <vt:lpstr>ACT on Purpose</vt:lpstr>
      <vt:lpstr>ACT on Purpose</vt:lpstr>
      <vt:lpstr>ACT on Purpose</vt:lpstr>
      <vt:lpstr>Discussion</vt:lpstr>
      <vt:lpstr>Approval &amp; funding</vt:lpstr>
      <vt:lpstr>Marketing to participants</vt:lpstr>
      <vt:lpstr>Adapting &amp; flexing</vt:lpstr>
      <vt:lpstr>The trainers</vt:lpstr>
      <vt:lpstr>Participants</vt:lpstr>
      <vt:lpstr>Contacts</vt:lpstr>
      <vt:lpstr>Annex: Definition mentioned in discussion from Taslim Tharani</vt:lpstr>
      <vt:lpstr>What does it mean to be resilient during times of change?</vt:lpstr>
      <vt:lpstr>Developing psychological flexibility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McIntosh</dc:creator>
  <cp:lastModifiedBy>R Z</cp:lastModifiedBy>
  <cp:revision>21</cp:revision>
  <dcterms:created xsi:type="dcterms:W3CDTF">2019-06-28T12:22:22Z</dcterms:created>
  <dcterms:modified xsi:type="dcterms:W3CDTF">2019-07-08T15:34:05Z</dcterms:modified>
</cp:coreProperties>
</file>